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handoutMasterIdLst>
    <p:handoutMasterId r:id="rId57"/>
  </p:handoutMasterIdLst>
  <p:sldIdLst>
    <p:sldId id="303" r:id="rId2"/>
    <p:sldId id="580" r:id="rId3"/>
    <p:sldId id="440" r:id="rId4"/>
    <p:sldId id="415" r:id="rId5"/>
    <p:sldId id="585" r:id="rId6"/>
    <p:sldId id="584" r:id="rId7"/>
    <p:sldId id="425" r:id="rId8"/>
    <p:sldId id="417" r:id="rId9"/>
    <p:sldId id="427" r:id="rId10"/>
    <p:sldId id="431" r:id="rId11"/>
    <p:sldId id="428" r:id="rId12"/>
    <p:sldId id="471" r:id="rId13"/>
    <p:sldId id="586" r:id="rId14"/>
    <p:sldId id="587" r:id="rId15"/>
    <p:sldId id="468" r:id="rId16"/>
    <p:sldId id="553" r:id="rId17"/>
    <p:sldId id="487" r:id="rId18"/>
    <p:sldId id="374" r:id="rId19"/>
    <p:sldId id="316" r:id="rId20"/>
    <p:sldId id="319" r:id="rId21"/>
    <p:sldId id="599" r:id="rId22"/>
    <p:sldId id="433" r:id="rId23"/>
    <p:sldId id="346" r:id="rId24"/>
    <p:sldId id="359" r:id="rId25"/>
    <p:sldId id="361" r:id="rId26"/>
    <p:sldId id="362" r:id="rId27"/>
    <p:sldId id="363" r:id="rId28"/>
    <p:sldId id="364" r:id="rId29"/>
    <p:sldId id="592" r:id="rId30"/>
    <p:sldId id="583" r:id="rId31"/>
    <p:sldId id="593" r:id="rId32"/>
    <p:sldId id="600" r:id="rId33"/>
    <p:sldId id="565" r:id="rId34"/>
    <p:sldId id="589" r:id="rId35"/>
    <p:sldId id="590" r:id="rId36"/>
    <p:sldId id="588" r:id="rId37"/>
    <p:sldId id="595" r:id="rId38"/>
    <p:sldId id="601" r:id="rId39"/>
    <p:sldId id="602" r:id="rId40"/>
    <p:sldId id="596" r:id="rId41"/>
    <p:sldId id="598" r:id="rId42"/>
    <p:sldId id="597" r:id="rId43"/>
    <p:sldId id="594" r:id="rId44"/>
    <p:sldId id="582" r:id="rId45"/>
    <p:sldId id="603" r:id="rId46"/>
    <p:sldId id="604" r:id="rId47"/>
    <p:sldId id="605" r:id="rId48"/>
    <p:sldId id="573" r:id="rId49"/>
    <p:sldId id="541" r:id="rId50"/>
    <p:sldId id="492" r:id="rId51"/>
    <p:sldId id="360" r:id="rId52"/>
    <p:sldId id="581" r:id="rId53"/>
    <p:sldId id="563" r:id="rId54"/>
    <p:sldId id="591" r:id="rId5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89660"/>
  </p:normalViewPr>
  <p:slideViewPr>
    <p:cSldViewPr snapToGrid="0" snapToObjects="1">
      <p:cViewPr>
        <p:scale>
          <a:sx n="116" d="100"/>
          <a:sy n="116" d="100"/>
        </p:scale>
        <p:origin x="144" y="144"/>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6/25/23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6/25/23</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will meet back together in a minute to see if we can fix this code together.</a:t>
            </a:r>
          </a:p>
          <a:p>
            <a:endParaRPr lang="en-US" b="0" dirty="0"/>
          </a:p>
          <a:p>
            <a:r>
              <a:rPr lang="en-US" b="0" dirty="0"/>
              <a:t>Hint:  There are a total of 5 mistakes.</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3806098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you will need more help than the R help feature provides.</a:t>
            </a:r>
          </a:p>
          <a:p>
            <a:endParaRPr lang="en-US" dirty="0"/>
          </a:p>
          <a:p>
            <a:r>
              <a:rPr lang="en-US" dirty="0"/>
              <a:t>There are many wonderful freely available resources on the internet to assist you.</a:t>
            </a:r>
          </a:p>
          <a:p>
            <a:endParaRPr lang="en-US" dirty="0"/>
          </a:p>
          <a:p>
            <a:r>
              <a:rPr lang="en-US" dirty="0"/>
              <a:t>Chances are others have tackled similar challenges.  A quick internet or forum search can often provide an answer.</a:t>
            </a:r>
          </a:p>
          <a:p>
            <a:endParaRPr lang="en-US" dirty="0"/>
          </a:p>
          <a:p>
            <a:r>
              <a:rPr lang="en-US" dirty="0"/>
              <a:t>The folks at RStudio have developed a number of cheat sheets which are great references.  Many of us keep printed copies of these near our desks for the features and tools we use most.</a:t>
            </a:r>
          </a:p>
          <a:p>
            <a:endParaRPr lang="en-US" dirty="0"/>
          </a:p>
          <a:p>
            <a:r>
              <a:rPr lang="en-US" dirty="0"/>
              <a:t>Also, there are a number of great reference books out there.  One of our favorites is R for Data Science.  It is freely available online and print copies are available also.</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78882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18419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may look familiar, you saw it in the Welcome presentation.</a:t>
            </a:r>
          </a:p>
          <a:p>
            <a:endParaRPr lang="en-US" dirty="0"/>
          </a:p>
          <a:p>
            <a:r>
              <a:rPr lang="en-US" dirty="0"/>
              <a:t>The first step in the data analysis pipeline is to load the data into the environment so we can begin to tidy and transform that data.</a:t>
            </a:r>
          </a:p>
          <a:p>
            <a:endParaRPr lang="en-US" dirty="0"/>
          </a:p>
          <a:p>
            <a:r>
              <a:rPr lang="en-US" dirty="0"/>
              <a:t>In today’s course we will be using a de-identified data set consisting of COVID-19 laboratory test results from a microbiology lab.  This data is stored as a CSV file.</a:t>
            </a:r>
          </a:p>
        </p:txBody>
      </p:sp>
      <p:sp>
        <p:nvSpPr>
          <p:cNvPr id="4" name="Slide Number Placeholder 3"/>
          <p:cNvSpPr>
            <a:spLocks noGrp="1"/>
          </p:cNvSpPr>
          <p:nvPr>
            <p:ph type="sldNum" sz="quarter" idx="5"/>
          </p:nvPr>
        </p:nvSpPr>
        <p:spPr/>
        <p:txBody>
          <a:bodyPr/>
          <a:lstStyle/>
          <a:p>
            <a:fld id="{1FCC21F6-288D-5A4B-ACA3-285287681776}" type="slidenum">
              <a:rPr lang="en-US" smtClean="0"/>
              <a:t>17</a:t>
            </a:fld>
            <a:endParaRPr lang="en-US"/>
          </a:p>
        </p:txBody>
      </p:sp>
    </p:spTree>
    <p:extLst>
      <p:ext uri="{BB962C8B-B14F-4D97-AF65-F5344CB8AC3E}">
        <p14:creationId xmlns:p14="http://schemas.microsoft.com/office/powerpoint/2010/main" val="333776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a CSV file? CSV stands</a:t>
            </a:r>
            <a:r>
              <a:rPr lang="en-US" baseline="0" dirty="0"/>
              <a:t> for comma-separated values. </a:t>
            </a:r>
          </a:p>
          <a:p>
            <a:endParaRPr lang="en-US" baseline="0" dirty="0"/>
          </a:p>
          <a:p>
            <a:r>
              <a:rPr lang="en-US" baseline="0" dirty="0"/>
              <a:t>** A CSV file is a plain text file, which means you can open it in a text editor and look at it.</a:t>
            </a:r>
          </a:p>
          <a:p>
            <a:endParaRPr lang="en-US" baseline="0" dirty="0"/>
          </a:p>
          <a:p>
            <a:r>
              <a:rPr lang="en-US" baseline="0" dirty="0"/>
              <a:t>Here we have a CSV file with the names, medical record numbers, and dates of birth for three fictional “patients”</a:t>
            </a:r>
          </a:p>
          <a:p>
            <a:endParaRPr lang="en-US" baseline="0" dirty="0"/>
          </a:p>
          <a:p>
            <a:r>
              <a:rPr lang="en-US" baseline="0" dirty="0"/>
              <a:t>** This data structure is called rectangular because it falls into rows and columns, where each row has the same # of columns, and each columns has the same # of rows. </a:t>
            </a:r>
          </a:p>
          <a:p>
            <a:endParaRPr lang="en-US" baseline="0" dirty="0"/>
          </a:p>
          <a:p>
            <a:r>
              <a:rPr lang="en-US" baseline="0" dirty="0"/>
              <a:t>** Also note that this particular CSV file has a header row that instead of data, has a descriptor of what kinds of data are found in each column. CSV files often but not always have such a header row.</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38633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import our CSV data, we need some additional data analysis tools.  In this course, we will be leveraging the </a:t>
            </a:r>
            <a:r>
              <a:rPr lang="en-US" dirty="0" err="1"/>
              <a:t>Tidyverse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Tidyverse</a:t>
            </a:r>
            <a:r>
              <a:rPr lang="en-US" dirty="0"/>
              <a:t> is a</a:t>
            </a:r>
            <a:r>
              <a:rPr lang="en-US" baseline="0" dirty="0"/>
              <a:t> modern set of tools for data analysis in R. It’s quickly becoming the de facto standard for doing data science with R.</a:t>
            </a:r>
          </a:p>
          <a:p>
            <a:endParaRPr lang="en-US" dirty="0"/>
          </a:p>
          <a:p>
            <a:r>
              <a:rPr lang="en-US" dirty="0"/>
              <a:t>The basic tenets of “tidy” data analysis include:</a:t>
            </a:r>
          </a:p>
          <a:p>
            <a:pPr marL="171450" indent="-171450">
              <a:buFontTx/>
              <a:buChar char="-"/>
            </a:pPr>
            <a:r>
              <a:rPr lang="en-US" dirty="0"/>
              <a:t>Data should be organized in a consistent, standardized way. Each row is an observation, and each column is a variable. This is a very common way to organize data in a spreadsheet and might sound familiar from how you may already organize data in tools like Excel.</a:t>
            </a:r>
          </a:p>
          <a:p>
            <a:pPr marL="171450" indent="-171450">
              <a:buFontTx/>
              <a:buChar char="-"/>
            </a:pPr>
            <a:r>
              <a:rPr lang="en-US" dirty="0"/>
              <a:t>Programming code that acts on the data should be consistent, concise, and mimic the narrative language as much as possible.</a:t>
            </a:r>
          </a:p>
          <a:p>
            <a:pPr marL="171450" indent="-171450">
              <a:buFontTx/>
              <a:buChar char="-"/>
            </a:pPr>
            <a:r>
              <a:rPr lang="en-US" dirty="0"/>
              <a:t>Each data analysis can be broken down into a series of atomic steps, such as “select this column” or ”arrange the data by the values in that column”. An arbitrarily complex data analysis can be broken down as a pipeline of atomic steps.</a:t>
            </a:r>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3110880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t>
            </a:r>
            <a:r>
              <a:rPr lang="en-US" baseline="0" dirty="0" err="1"/>
              <a:t>Tidyverse</a:t>
            </a:r>
            <a:r>
              <a:rPr lang="en-US" baseline="0" dirty="0"/>
              <a:t> is package (a collection of functions, data, and help documentation) that we can use to extend the functionality of R.</a:t>
            </a:r>
          </a:p>
          <a:p>
            <a:endParaRPr lang="en-US" baseline="0" dirty="0"/>
          </a:p>
          <a:p>
            <a:r>
              <a:rPr lang="en-US" baseline="0" dirty="0"/>
              <a:t>Packages need to be installed explicitly – with the command </a:t>
            </a:r>
            <a:r>
              <a:rPr lang="en-US" b="1" baseline="0" dirty="0" err="1"/>
              <a:t>install.packages</a:t>
            </a:r>
            <a:r>
              <a:rPr lang="en-US" baseline="0" dirty="0"/>
              <a:t>. So let’s say you want to install a package named “</a:t>
            </a:r>
            <a:r>
              <a:rPr lang="en-US" baseline="0" dirty="0" err="1"/>
              <a:t>tidyverse</a:t>
            </a:r>
            <a:r>
              <a:rPr lang="en-US" baseline="0" dirty="0"/>
              <a:t>”. You go to the R Console and type </a:t>
            </a:r>
            <a:r>
              <a:rPr lang="en-US" baseline="0" dirty="0" err="1"/>
              <a:t>install.packages</a:t>
            </a:r>
            <a:r>
              <a:rPr lang="en-US" baseline="0" dirty="0"/>
              <a:t>(“</a:t>
            </a:r>
            <a:r>
              <a:rPr lang="en-US" baseline="0" dirty="0" err="1"/>
              <a:t>tidyverse</a:t>
            </a:r>
            <a:r>
              <a:rPr lang="en-US" baseline="0" dirty="0"/>
              <a:t>”). </a:t>
            </a:r>
          </a:p>
          <a:p>
            <a:endParaRPr lang="en-US" baseline="0" dirty="0"/>
          </a:p>
          <a:p>
            <a:r>
              <a:rPr lang="en-US" baseline="0" dirty="0"/>
              <a:t>Each package you want to use needs to be installed only once on each computer. However, in order to use the functions or data in the package, you also need to </a:t>
            </a:r>
            <a:r>
              <a:rPr lang="en-US" b="1" baseline="0" dirty="0"/>
              <a:t>load</a:t>
            </a:r>
            <a:r>
              <a:rPr lang="en-US" b="0" baseline="0" dirty="0"/>
              <a:t> the package. This is done with the command “library”. So to enable all the functions in the “</a:t>
            </a:r>
            <a:r>
              <a:rPr lang="en-US" b="0" baseline="0" dirty="0" err="1"/>
              <a:t>tidyverse</a:t>
            </a:r>
            <a:r>
              <a:rPr lang="en-US" b="0" baseline="0" dirty="0"/>
              <a:t>” package, you type library(“</a:t>
            </a:r>
            <a:r>
              <a:rPr lang="en-US" b="0" baseline="0" dirty="0" err="1"/>
              <a:t>tidyverse</a:t>
            </a:r>
            <a:r>
              <a:rPr lang="en-US" b="0" baseline="0" dirty="0"/>
              <a:t>”). Packages remain loaded until you quit R. So every time you start a new R session you have to load each package that you want to use again.</a:t>
            </a:r>
          </a:p>
          <a:p>
            <a:endParaRPr lang="en-US" b="0" baseline="0" dirty="0"/>
          </a:p>
          <a:p>
            <a:r>
              <a:rPr lang="en-US" b="0" baseline="0" dirty="0"/>
              <a:t>On our RStudio Server, you won’t need to install any packages for this course (we have installed them for you). But at times in this course you’ll need to load packages.</a:t>
            </a:r>
          </a:p>
          <a:p>
            <a:endParaRPr lang="en-US" baseline="0" dirty="0"/>
          </a:p>
          <a:p>
            <a:r>
              <a:rPr lang="en-US" baseline="0" dirty="0"/>
              <a:t>So these are the first two R commands we’ve covered - </a:t>
            </a:r>
            <a:r>
              <a:rPr lang="en-US" b="1" baseline="0" dirty="0" err="1"/>
              <a:t>install.packages</a:t>
            </a:r>
            <a:r>
              <a:rPr lang="en-US" b="1" baseline="0" dirty="0"/>
              <a:t> </a:t>
            </a:r>
            <a:r>
              <a:rPr lang="en-US" baseline="0" dirty="0"/>
              <a:t>and </a:t>
            </a:r>
            <a:r>
              <a:rPr lang="en-US" b="1" baseline="0" dirty="0"/>
              <a:t>library</a:t>
            </a:r>
            <a:r>
              <a:rPr lang="en-US" baseline="0" dirty="0"/>
              <a:t>.</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2545670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75471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t>
            </a:r>
            <a:r>
              <a:rPr lang="en-US" dirty="0" err="1"/>
              <a:t>Tidyverse</a:t>
            </a:r>
            <a:r>
              <a:rPr lang="en-US" dirty="0"/>
              <a:t> package has been loaded via library, we can</a:t>
            </a:r>
            <a:r>
              <a:rPr lang="en-US" baseline="0" dirty="0"/>
              <a:t> import CSV files using the </a:t>
            </a:r>
            <a:r>
              <a:rPr lang="en-US" baseline="0" dirty="0" err="1"/>
              <a:t>read_csv</a:t>
            </a:r>
            <a:r>
              <a:rPr lang="en-US" baseline="0" dirty="0"/>
              <a:t>() function. </a:t>
            </a:r>
          </a:p>
          <a:p>
            <a:endParaRPr lang="en-US" baseline="0" dirty="0"/>
          </a:p>
          <a:p>
            <a:r>
              <a:rPr lang="en-US" baseline="0" dirty="0"/>
              <a:t>Here is a template for how to use the </a:t>
            </a:r>
            <a:r>
              <a:rPr lang="en-US" baseline="0" dirty="0" err="1"/>
              <a:t>read_csv</a:t>
            </a:r>
            <a:r>
              <a:rPr lang="en-US" baseline="0" dirty="0"/>
              <a:t> function to create a data frame object from a CSV file. </a:t>
            </a:r>
          </a:p>
          <a:p>
            <a:endParaRPr lang="en-US" baseline="0" dirty="0"/>
          </a:p>
          <a:p>
            <a:r>
              <a:rPr lang="en-US" baseline="0" dirty="0"/>
              <a:t>You start with the name of a data frame object then you have this left-ward arrow then </a:t>
            </a:r>
            <a:r>
              <a:rPr lang="en-US" baseline="0" dirty="0" err="1"/>
              <a:t>read_csv</a:t>
            </a:r>
            <a:r>
              <a:rPr lang="en-US" baseline="0" dirty="0"/>
              <a:t> and then the file name in parentheses. </a:t>
            </a:r>
          </a:p>
        </p:txBody>
      </p:sp>
      <p:sp>
        <p:nvSpPr>
          <p:cNvPr id="4" name="Slide Number Placeholder 3"/>
          <p:cNvSpPr>
            <a:spLocks noGrp="1"/>
          </p:cNvSpPr>
          <p:nvPr>
            <p:ph type="sldNum" sz="quarter" idx="10"/>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944403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3766748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This code construct is exceedingly common in R, so I want to spend a few minutes exploring it together</a:t>
            </a:r>
          </a:p>
          <a:p>
            <a:pPr marL="171450" indent="-171450">
              <a:buFontTx/>
              <a:buChar char="-"/>
            </a:pPr>
            <a:endParaRPr lang="en-US" baseline="0" dirty="0"/>
          </a:p>
          <a:p>
            <a:pPr marL="171450" indent="-171450">
              <a:buFontTx/>
              <a:buChar char="-"/>
            </a:pPr>
            <a:r>
              <a:rPr lang="en-US" baseline="0" dirty="0"/>
              <a:t>Previously we talked about the absolute value and sequence functions.</a:t>
            </a:r>
          </a:p>
          <a:p>
            <a:pPr marL="171450" indent="-171450">
              <a:buFontTx/>
              <a:buChar char="-"/>
            </a:pPr>
            <a:endParaRPr lang="en-US" baseline="0" dirty="0"/>
          </a:p>
          <a:p>
            <a:pPr marL="171450" indent="-171450">
              <a:buFontTx/>
              <a:buChar char="-"/>
            </a:pPr>
            <a:r>
              <a:rPr lang="en-US" baseline="0" dirty="0" err="1"/>
              <a:t>read_csv</a:t>
            </a:r>
            <a:r>
              <a:rPr lang="en-US" baseline="0" dirty="0"/>
              <a:t>() is also a function. Remember that functions are defined in packages. We loaded the </a:t>
            </a:r>
            <a:r>
              <a:rPr lang="en-US" baseline="0" dirty="0" err="1"/>
              <a:t>Tidyverse</a:t>
            </a:r>
            <a:r>
              <a:rPr lang="en-US" baseline="0" dirty="0"/>
              <a:t> package to be able to use the </a:t>
            </a:r>
            <a:r>
              <a:rPr lang="en-US" baseline="0" dirty="0" err="1"/>
              <a:t>read_csv</a:t>
            </a:r>
            <a:r>
              <a:rPr lang="en-US" baseline="0" dirty="0"/>
              <a:t> function. </a:t>
            </a:r>
          </a:p>
          <a:p>
            <a:pPr marL="171450" indent="-171450">
              <a:buFontTx/>
              <a:buChar char="-"/>
            </a:pPr>
            <a:endParaRPr lang="en-US" baseline="0" dirty="0"/>
          </a:p>
          <a:p>
            <a:pPr marL="171450" indent="-171450">
              <a:buFontTx/>
              <a:buChar char="-"/>
            </a:pPr>
            <a:r>
              <a:rPr lang="en-US" baseline="0" dirty="0"/>
              <a:t>You may be familiar with functions from math class. A function takes an input, say an ‘x’ value and returns an output, say a ’y’ value. Functions in computer programming also take inputs and return outputs. But the inputs and outputs here are the arguments and objects that exist within the context of a programming language. </a:t>
            </a:r>
          </a:p>
          <a:p>
            <a:pPr marL="171450" indent="-171450">
              <a:buFontTx/>
              <a:buChar char="-"/>
            </a:pPr>
            <a:endParaRPr lang="en-US" baseline="0" dirty="0"/>
          </a:p>
          <a:p>
            <a:pPr marL="171450" indent="-171450">
              <a:buFontTx/>
              <a:buChar char="-"/>
            </a:pPr>
            <a:r>
              <a:rPr lang="en-US" baseline="0" dirty="0"/>
              <a:t>For </a:t>
            </a:r>
            <a:r>
              <a:rPr lang="en-US" baseline="0" dirty="0" err="1"/>
              <a:t>read_csv</a:t>
            </a:r>
            <a:r>
              <a:rPr lang="en-US" baseline="0" dirty="0"/>
              <a:t>, the input is the file name of a CSV file; and the output is a data frame with the contents of the file.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47499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input that goes</a:t>
            </a:r>
            <a:r>
              <a:rPr lang="en-US" baseline="0" dirty="0"/>
              <a:t> into a function is called an </a:t>
            </a:r>
            <a:r>
              <a:rPr lang="en-US" u="sng" baseline="0" dirty="0"/>
              <a:t>argument</a:t>
            </a:r>
            <a:r>
              <a:rPr lang="en-US" baseline="0" dirty="0"/>
              <a:t>. The argument to a function gets put in parentheses.</a:t>
            </a:r>
          </a:p>
          <a:p>
            <a:pPr marL="628650" lvl="1" indent="-171450">
              <a:buFontTx/>
              <a:buChar char="-"/>
            </a:pPr>
            <a:endParaRPr lang="en-US" baseline="0" dirty="0"/>
          </a:p>
          <a:p>
            <a:pPr marL="171450" lvl="0" indent="-171450">
              <a:buFontTx/>
              <a:buChar char="-"/>
            </a:pPr>
            <a:r>
              <a:rPr lang="en-US" baseline="0" dirty="0"/>
              <a:t>A function can have zero, one, or many arguments. If there is more than one argument, we use commas to separate them (remember the multiple arguments of the sequence function). We’ll see additional examples of this later.</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587556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a:t>
            </a:r>
            <a:r>
              <a:rPr lang="en-US" dirty="0" err="1"/>
              <a:t>read_csv</a:t>
            </a:r>
            <a:r>
              <a:rPr lang="en-US" dirty="0"/>
              <a:t> function outputs a data frame (think table), but if we want to *capture* that data frame inside of a named object, we need to specify that explicitly.</a:t>
            </a:r>
            <a:r>
              <a:rPr lang="en-US" baseline="0" dirty="0"/>
              <a:t>  It is a great idea to capture the output of a function in an object so it can be used as the input for other functions, for example to summarize or visualize the data in the named object. </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419499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put the output of the </a:t>
            </a:r>
            <a:r>
              <a:rPr lang="en-US" dirty="0" err="1"/>
              <a:t>read_csv</a:t>
            </a:r>
            <a:r>
              <a:rPr lang="en-US" dirty="0"/>
              <a:t> function into a named</a:t>
            </a:r>
            <a:r>
              <a:rPr lang="en-US" baseline="0" dirty="0"/>
              <a:t> object, we use the assignment operator. </a:t>
            </a:r>
          </a:p>
          <a:p>
            <a:pPr marL="171450" indent="-171450">
              <a:buFontTx/>
              <a:buChar char="-"/>
            </a:pPr>
            <a:endParaRPr lang="en-US" baseline="0" dirty="0"/>
          </a:p>
          <a:p>
            <a:pPr marL="171450" indent="-171450">
              <a:buFontTx/>
              <a:buChar char="-"/>
            </a:pPr>
            <a:r>
              <a:rPr lang="en-US" baseline="0" dirty="0"/>
              <a:t>The assignment operator is a smaller-than followed by a dash or minus and looks kind of like an arrow pointing left. It’s usually read as “gets.”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90729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30771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6139337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714546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177630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58568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familiar with how to create R Markdown documents we can begin the process of performing data analysis in R in earnest by importing a clinical data set.</a:t>
            </a:r>
          </a:p>
        </p:txBody>
      </p:sp>
      <p:sp>
        <p:nvSpPr>
          <p:cNvPr id="4" name="Slide Number Placeholder 3"/>
          <p:cNvSpPr>
            <a:spLocks noGrp="1"/>
          </p:cNvSpPr>
          <p:nvPr>
            <p:ph type="sldNum" sz="quarter" idx="5"/>
          </p:nvPr>
        </p:nvSpPr>
        <p:spPr/>
        <p:txBody>
          <a:bodyPr/>
          <a:lstStyle/>
          <a:p>
            <a:fld id="{0A193586-FEB5-7C43-8F44-7EFAE4EECA28}" type="slidenum">
              <a:rPr lang="en-US" smtClean="0"/>
              <a:t>43</a:t>
            </a:fld>
            <a:endParaRPr lang="en-US"/>
          </a:p>
        </p:txBody>
      </p:sp>
    </p:spTree>
    <p:extLst>
      <p:ext uri="{BB962C8B-B14F-4D97-AF65-F5344CB8AC3E}">
        <p14:creationId xmlns:p14="http://schemas.microsoft.com/office/powerpoint/2010/main" val="53412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44</a:t>
            </a:fld>
            <a:endParaRPr lang="en-US"/>
          </a:p>
        </p:txBody>
      </p:sp>
    </p:spTree>
    <p:extLst>
      <p:ext uri="{BB962C8B-B14F-4D97-AF65-F5344CB8AC3E}">
        <p14:creationId xmlns:p14="http://schemas.microsoft.com/office/powerpoint/2010/main" val="1401665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your turn in this session.</a:t>
            </a:r>
          </a:p>
          <a:p>
            <a:endParaRPr lang="en-US" dirty="0"/>
          </a:p>
          <a:p>
            <a:r>
              <a:rPr lang="en-US" dirty="0"/>
              <a:t>In this exercise, we will ask you to open an R Markdown document and follow the instructions contained in that document to load and explore our data set.</a:t>
            </a:r>
          </a:p>
          <a:p>
            <a:endParaRPr lang="en-US" dirty="0"/>
          </a:p>
          <a:p>
            <a:r>
              <a:rPr lang="en-US" dirty="0"/>
              <a:t>We will meet back in 5 minutes to go over this exercise together.</a:t>
            </a:r>
          </a:p>
        </p:txBody>
      </p:sp>
      <p:sp>
        <p:nvSpPr>
          <p:cNvPr id="4" name="Slide Number Placeholder 3"/>
          <p:cNvSpPr>
            <a:spLocks noGrp="1"/>
          </p:cNvSpPr>
          <p:nvPr>
            <p:ph type="sldNum" sz="quarter" idx="5"/>
          </p:nvPr>
        </p:nvSpPr>
        <p:spPr/>
        <p:txBody>
          <a:bodyPr/>
          <a:lstStyle/>
          <a:p>
            <a:fld id="{0A193586-FEB5-7C43-8F44-7EFAE4EECA28}" type="slidenum">
              <a:rPr lang="en-US" smtClean="0"/>
              <a:t>45</a:t>
            </a:fld>
            <a:endParaRPr lang="en-US"/>
          </a:p>
        </p:txBody>
      </p:sp>
    </p:spTree>
    <p:extLst>
      <p:ext uri="{BB962C8B-B14F-4D97-AF65-F5344CB8AC3E}">
        <p14:creationId xmlns:p14="http://schemas.microsoft.com/office/powerpoint/2010/main" val="731589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learning to create and edit R Markdown documents we discussed some basic coding vocabulary including: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-Packages (such as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which extend the functionality of R.  We us the </a:t>
            </a:r>
            <a:r>
              <a:rPr lang="en-US" sz="1200" kern="1200" dirty="0" err="1">
                <a:solidFill>
                  <a:schemeClr val="tx1"/>
                </a:solidFill>
                <a:effectLst/>
                <a:latin typeface="+mn-lt"/>
                <a:ea typeface="+mn-ea"/>
                <a:cs typeface="+mn-cs"/>
              </a:rPr>
              <a:t>install.packages</a:t>
            </a:r>
            <a:r>
              <a:rPr lang="en-US" sz="1200" kern="1200" dirty="0">
                <a:solidFill>
                  <a:schemeClr val="tx1"/>
                </a:solidFill>
                <a:effectLst/>
                <a:latin typeface="+mn-lt"/>
                <a:ea typeface="+mn-ea"/>
                <a:cs typeface="+mn-cs"/>
              </a:rPr>
              <a:t>() function to install packages, and the library() function to load them into the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-Functions do stuff on our behalf, they accept arguments, and we can store their output in named objects using the assignment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discussed and practiced importing data using the </a:t>
            </a:r>
            <a:r>
              <a:rPr lang="en-US" sz="1200" kern="1200" dirty="0" err="1">
                <a:solidFill>
                  <a:schemeClr val="tx1"/>
                </a:solidFill>
                <a:effectLst/>
                <a:latin typeface="+mn-lt"/>
                <a:ea typeface="+mn-ea"/>
                <a:cs typeface="+mn-cs"/>
              </a:rPr>
              <a:t>read_csv</a:t>
            </a:r>
            <a:r>
              <a:rPr lang="en-US" sz="1200" kern="1200" dirty="0">
                <a:solidFill>
                  <a:schemeClr val="tx1"/>
                </a:solidFill>
                <a:effectLst/>
                <a:latin typeface="+mn-lt"/>
                <a:ea typeface="+mn-ea"/>
                <a:cs typeface="+mn-cs"/>
              </a:rPr>
              <a:t>() function from the </a:t>
            </a:r>
            <a:r>
              <a:rPr lang="en-US" sz="1200" kern="1200" dirty="0" err="1">
                <a:solidFill>
                  <a:schemeClr val="tx1"/>
                </a:solidFill>
                <a:effectLst/>
                <a:latin typeface="+mn-lt"/>
                <a:ea typeface="+mn-ea"/>
                <a:cs typeface="+mn-cs"/>
              </a:rPr>
              <a:t>tidyverse</a:t>
            </a:r>
            <a:r>
              <a:rPr lang="en-US" sz="1200" kern="1200" dirty="0">
                <a:solidFill>
                  <a:schemeClr val="tx1"/>
                </a:solidFill>
                <a:effectLst/>
                <a:latin typeface="+mn-lt"/>
                <a:ea typeface="+mn-ea"/>
                <a:cs typeface="+mn-cs"/>
              </a:rPr>
              <a:t>, and explored this data visually</a:t>
            </a:r>
          </a:p>
        </p:txBody>
      </p:sp>
      <p:sp>
        <p:nvSpPr>
          <p:cNvPr id="4" name="Slide Number Placeholder 3"/>
          <p:cNvSpPr>
            <a:spLocks noGrp="1"/>
          </p:cNvSpPr>
          <p:nvPr>
            <p:ph type="sldNum" sz="quarter" idx="5"/>
          </p:nvPr>
        </p:nvSpPr>
        <p:spPr/>
        <p:txBody>
          <a:bodyPr/>
          <a:lstStyle/>
          <a:p>
            <a:fld id="{0A193586-FEB5-7C43-8F44-7EFAE4EECA28}" type="slidenum">
              <a:rPr lang="en-US" smtClean="0"/>
              <a:t>48</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49</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Import cheat sheet helps with the grammar of importing data including other file types and those with other separators (like pipes “|” instead of commas).</a:t>
            </a:r>
          </a:p>
          <a:p>
            <a:endParaRPr lang="en-US" dirty="0"/>
          </a:p>
          <a:p>
            <a:r>
              <a:rPr lang="en-US" dirty="0"/>
              <a:t>The Data Import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50</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are a variety of other packages out there designed to deal with different file formats:</a:t>
            </a:r>
          </a:p>
          <a:p>
            <a:pPr marL="0" indent="0">
              <a:buFontTx/>
              <a:buNone/>
            </a:pPr>
            <a:endParaRPr lang="en-US" dirty="0"/>
          </a:p>
          <a:p>
            <a:pPr marL="171450" indent="-171450">
              <a:buFontTx/>
              <a:buChar char="-"/>
            </a:pPr>
            <a:r>
              <a:rPr lang="en-US" dirty="0" err="1"/>
              <a:t>Readxl</a:t>
            </a:r>
            <a:r>
              <a:rPr lang="en-US" dirty="0"/>
              <a:t>: Excel</a:t>
            </a:r>
          </a:p>
          <a:p>
            <a:pPr marL="171450" indent="-171450">
              <a:buFontTx/>
              <a:buChar char="-"/>
            </a:pPr>
            <a:r>
              <a:rPr lang="en-US" dirty="0"/>
              <a:t>Haven: SPSS, Stat, SAS files</a:t>
            </a:r>
          </a:p>
          <a:p>
            <a:pPr marL="171450" indent="-171450">
              <a:buFontTx/>
              <a:buChar char="-"/>
            </a:pPr>
            <a:r>
              <a:rPr lang="en-US" dirty="0" err="1"/>
              <a:t>Googlesheets</a:t>
            </a:r>
            <a:endParaRPr lang="en-US" dirty="0"/>
          </a:p>
          <a:p>
            <a:pPr marL="171450" indent="-171450">
              <a:buFontTx/>
              <a:buChar char="-"/>
            </a:pPr>
            <a:r>
              <a:rPr lang="en-US" dirty="0" err="1"/>
              <a:t>Rvest</a:t>
            </a:r>
            <a:r>
              <a:rPr lang="en-US" dirty="0"/>
              <a:t>: scrape the web</a:t>
            </a:r>
          </a:p>
          <a:p>
            <a:pPr marL="171450" indent="-171450">
              <a:buFontTx/>
              <a:buChar char="-"/>
            </a:pPr>
            <a:r>
              <a:rPr lang="en-US" dirty="0" err="1"/>
              <a:t>Jsonlite</a:t>
            </a:r>
            <a:r>
              <a:rPr lang="en-US" dirty="0"/>
              <a:t>: JSON data and APIs on the web</a:t>
            </a:r>
          </a:p>
        </p:txBody>
      </p:sp>
      <p:sp>
        <p:nvSpPr>
          <p:cNvPr id="4" name="Slide Number Placeholder 3"/>
          <p:cNvSpPr>
            <a:spLocks noGrp="1"/>
          </p:cNvSpPr>
          <p:nvPr>
            <p:ph type="sldNum" sz="quarter" idx="5"/>
          </p:nvPr>
        </p:nvSpPr>
        <p:spPr/>
        <p:txBody>
          <a:bodyPr/>
          <a:lstStyle/>
          <a:p>
            <a:fld id="{0A193586-FEB5-7C43-8F44-7EFAE4EECA28}" type="slidenum">
              <a:rPr lang="en-US" smtClean="0"/>
              <a:t>51</a:t>
            </a:fld>
            <a:endParaRPr lang="en-US"/>
          </a:p>
        </p:txBody>
      </p:sp>
    </p:spTree>
    <p:extLst>
      <p:ext uri="{BB962C8B-B14F-4D97-AF65-F5344CB8AC3E}">
        <p14:creationId xmlns:p14="http://schemas.microsoft.com/office/powerpoint/2010/main" val="307769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put these pieces together to load our </a:t>
            </a:r>
            <a:r>
              <a:rPr lang="en-US" baseline="0" dirty="0" err="1"/>
              <a:t>covid</a:t>
            </a:r>
            <a:r>
              <a:rPr lang="en-US" baseline="0" dirty="0"/>
              <a:t> data set.</a:t>
            </a:r>
          </a:p>
          <a:p>
            <a:endParaRPr lang="en-US" baseline="0" dirty="0"/>
          </a:p>
          <a:p>
            <a:r>
              <a:rPr lang="en-US" baseline="0" dirty="0"/>
              <a:t>This line of code reads the “</a:t>
            </a:r>
            <a:r>
              <a:rPr lang="en-US" baseline="0" dirty="0" err="1"/>
              <a:t>covid_testing</a:t>
            </a:r>
            <a:r>
              <a:rPr lang="en-US" baseline="0" dirty="0"/>
              <a:t> object gets the output of the </a:t>
            </a:r>
            <a:r>
              <a:rPr lang="en-US" baseline="0" dirty="0" err="1"/>
              <a:t>read_csv</a:t>
            </a:r>
            <a:r>
              <a:rPr lang="en-US" baseline="0" dirty="0"/>
              <a:t> function on the </a:t>
            </a:r>
            <a:r>
              <a:rPr lang="en-US" baseline="0" dirty="0" err="1"/>
              <a:t>covid_testing</a:t>
            </a:r>
            <a:r>
              <a:rPr lang="en-US" baseline="0" dirty="0"/>
              <a:t> CSV file”.</a:t>
            </a:r>
          </a:p>
          <a:p>
            <a:endParaRPr lang="en-US" baseline="0" dirty="0"/>
          </a:p>
          <a:p>
            <a:r>
              <a:rPr lang="en-US" baseline="0" dirty="0"/>
              <a:t>You might notice that one of the objects is put in quotes and the other one isn't. </a:t>
            </a:r>
          </a:p>
          <a:p>
            <a:endParaRPr lang="en-US" baseline="0" dirty="0"/>
          </a:p>
          <a:p>
            <a:r>
              <a:rPr lang="en-US" baseline="0" dirty="0"/>
              <a:t>To be honest, quotes can be confusing. Names of objects such as data frames don't get quotes. In contrast, literal file names are always put in quotes.  This is part of the grammar of coding (the syntax) in R that will become more familiar to you as you develop proficiency and comfort with the language.</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52</a:t>
            </a:fld>
            <a:endParaRPr lang="en-US"/>
          </a:p>
        </p:txBody>
      </p:sp>
    </p:spTree>
    <p:extLst>
      <p:ext uri="{BB962C8B-B14F-4D97-AF65-F5344CB8AC3E}">
        <p14:creationId xmlns:p14="http://schemas.microsoft.com/office/powerpoint/2010/main" val="573228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connect to a variety of different databases directly in R to source your data.</a:t>
            </a:r>
          </a:p>
          <a:p>
            <a:endParaRPr lang="en-US" dirty="0"/>
          </a:p>
          <a:p>
            <a:r>
              <a:rPr lang="en-US" dirty="0"/>
              <a:t>If you use any of these, you may want to check out the tools to make database connections in R.</a:t>
            </a:r>
          </a:p>
        </p:txBody>
      </p:sp>
      <p:sp>
        <p:nvSpPr>
          <p:cNvPr id="4" name="Slide Number Placeholder 3"/>
          <p:cNvSpPr>
            <a:spLocks noGrp="1"/>
          </p:cNvSpPr>
          <p:nvPr>
            <p:ph type="sldNum" sz="quarter" idx="5"/>
          </p:nvPr>
        </p:nvSpPr>
        <p:spPr/>
        <p:txBody>
          <a:bodyPr/>
          <a:lstStyle/>
          <a:p>
            <a:fld id="{0A193586-FEB5-7C43-8F44-7EFAE4EECA28}" type="slidenum">
              <a:rPr lang="en-US" smtClean="0"/>
              <a:t>53</a:t>
            </a:fld>
            <a:endParaRPr lang="en-US"/>
          </a:p>
        </p:txBody>
      </p:sp>
    </p:spTree>
    <p:extLst>
      <p:ext uri="{BB962C8B-B14F-4D97-AF65-F5344CB8AC3E}">
        <p14:creationId xmlns:p14="http://schemas.microsoft.com/office/powerpoint/2010/main" val="2729601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session we will learn some fundamentals of coding including using functions, creating objects, and importing data.</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54</a:t>
            </a:fld>
            <a:endParaRPr lang="en-US"/>
          </a:p>
        </p:txBody>
      </p:sp>
    </p:spTree>
    <p:extLst>
      <p:ext uri="{BB962C8B-B14F-4D97-AF65-F5344CB8AC3E}">
        <p14:creationId xmlns:p14="http://schemas.microsoft.com/office/powerpoint/2010/main" val="2942417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execute our code by pressing the play button, the answer is returned below the code chunk.</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p:txBody>
      </p:sp>
      <p:sp>
        <p:nvSpPr>
          <p:cNvPr id="4" name="Slide Number Placeholder 3"/>
          <p:cNvSpPr>
            <a:spLocks noGrp="1"/>
          </p:cNvSpPr>
          <p:nvPr>
            <p:ph type="sldNum" sz="quarter" idx="10"/>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1" baseline="0" dirty="0" err="1"/>
              <a:t>seq</a:t>
            </a:r>
            <a:r>
              <a:rPr lang="en-US" b="1" baseline="0" dirty="0"/>
              <a:t>()</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You can execute code without assigning it to an object however the output is not stored for future use.  If you want to revisit or reference the output of a particular line of code, assign it to an object using the assignment operator </a:t>
            </a:r>
            <a:r>
              <a:rPr lang="en-US" b="1" baseline="0" dirty="0"/>
              <a:t>&lt;-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create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1062557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6/25/23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r4ds.had.co.nz/"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tiff"/><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tiff"/><Relationship Id="rId7" Type="http://schemas.openxmlformats.org/officeDocument/2006/relationships/image" Target="../media/image47.tiff"/><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6.tiff"/><Relationship Id="rId5" Type="http://schemas.openxmlformats.org/officeDocument/2006/relationships/image" Target="../media/image45.tiff"/><Relationship Id="rId4" Type="http://schemas.openxmlformats.org/officeDocument/2006/relationships/image" Target="../media/image44.tiff"/></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hyperlink" Target="https://db.rstudio.com/databases/"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Coding Basics and Importing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2A5A0BD8-96A5-9E4F-AD1C-FD8E8BDDCFCA}"/>
              </a:ext>
            </a:extLst>
          </p:cNvPr>
          <p:cNvPicPr>
            <a:picLocks noChangeAspect="1"/>
          </p:cNvPicPr>
          <p:nvPr/>
        </p:nvPicPr>
        <p:blipFill>
          <a:blip r:embed="rId3"/>
          <a:stretch>
            <a:fillRect/>
          </a:stretch>
        </p:blipFill>
        <p:spPr>
          <a:xfrm>
            <a:off x="6680200" y="3977032"/>
            <a:ext cx="4064000" cy="2413000"/>
          </a:xfrm>
          <a:prstGeom prst="rect">
            <a:avLst/>
          </a:prstGeom>
        </p:spPr>
      </p:pic>
      <p:pic>
        <p:nvPicPr>
          <p:cNvPr id="9" name="Picture 8">
            <a:extLst>
              <a:ext uri="{FF2B5EF4-FFF2-40B4-BE49-F238E27FC236}">
                <a16:creationId xmlns:a16="http://schemas.microsoft.com/office/drawing/2014/main" id="{F02A1889-69C5-4E4D-8AE7-A71A18A9B349}"/>
              </a:ext>
            </a:extLst>
          </p:cNvPr>
          <p:cNvPicPr>
            <a:picLocks noChangeAspect="1"/>
          </p:cNvPicPr>
          <p:nvPr/>
        </p:nvPicPr>
        <p:blipFill>
          <a:blip r:embed="rId4"/>
          <a:stretch>
            <a:fillRect/>
          </a:stretch>
        </p:blipFill>
        <p:spPr>
          <a:xfrm>
            <a:off x="1447801" y="3977032"/>
            <a:ext cx="4064000" cy="2413000"/>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422400"/>
            <a:ext cx="9720072" cy="3994151"/>
          </a:xfrm>
        </p:spPr>
        <p:txBody>
          <a:bodyPr>
            <a:normAutofit/>
          </a:bodyPr>
          <a:lstStyle/>
          <a:p>
            <a:pPr marL="0" indent="0">
              <a:buNone/>
            </a:pPr>
            <a:r>
              <a:rPr lang="en-US" sz="2400" dirty="0"/>
              <a:t>I’ve written some code to create a sequence from 0 to 500 in increments of 25 called sequence_of_25s.  Ultimately I want to calculate the median value of this sequence.  Unfortunately I’ve made some mistakes in my code and I am hoping you can help me find them.</a:t>
            </a:r>
          </a:p>
          <a:p>
            <a:pPr marL="0" indent="0">
              <a:buNone/>
            </a:pPr>
            <a:endParaRPr lang="en-US" sz="2400" dirty="0"/>
          </a:p>
          <a:p>
            <a:pPr marL="0" indent="0">
              <a:buNone/>
            </a:pPr>
            <a:endParaRPr lang="en-US" sz="2400" dirty="0"/>
          </a:p>
        </p:txBody>
      </p:sp>
      <p:pic>
        <p:nvPicPr>
          <p:cNvPr id="3" name="Picture 2" descr="A screenshot of a computer&#10;&#10;Description automatically generated with low confidence">
            <a:extLst>
              <a:ext uri="{FF2B5EF4-FFF2-40B4-BE49-F238E27FC236}">
                <a16:creationId xmlns:a16="http://schemas.microsoft.com/office/drawing/2014/main" id="{AB79A35F-8076-5C1C-D171-3020DAFA46F2}"/>
              </a:ext>
            </a:extLst>
          </p:cNvPr>
          <p:cNvPicPr>
            <a:picLocks noChangeAspect="1"/>
          </p:cNvPicPr>
          <p:nvPr/>
        </p:nvPicPr>
        <p:blipFill>
          <a:blip r:embed="rId3"/>
          <a:stretch>
            <a:fillRect/>
          </a:stretch>
        </p:blipFill>
        <p:spPr>
          <a:xfrm>
            <a:off x="963894" y="3099264"/>
            <a:ext cx="10264212" cy="2509799"/>
          </a:xfrm>
          <a:prstGeom prst="rect">
            <a:avLst/>
          </a:prstGeom>
        </p:spPr>
      </p:pic>
    </p:spTree>
    <p:extLst>
      <p:ext uri="{BB962C8B-B14F-4D97-AF65-F5344CB8AC3E}">
        <p14:creationId xmlns:p14="http://schemas.microsoft.com/office/powerpoint/2010/main" val="23844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B7DF-1536-9F40-8A42-286CDD419D58}"/>
              </a:ext>
            </a:extLst>
          </p:cNvPr>
          <p:cNvSpPr>
            <a:spLocks noGrp="1"/>
          </p:cNvSpPr>
          <p:nvPr>
            <p:ph type="title"/>
          </p:nvPr>
        </p:nvSpPr>
        <p:spPr/>
        <p:txBody>
          <a:bodyPr/>
          <a:lstStyle/>
          <a:p>
            <a:r>
              <a:rPr lang="en-US" dirty="0"/>
              <a:t>Common functions: combine values into a vector</a:t>
            </a:r>
          </a:p>
        </p:txBody>
      </p:sp>
      <p:sp>
        <p:nvSpPr>
          <p:cNvPr id="3" name="Content Placeholder 2">
            <a:extLst>
              <a:ext uri="{FF2B5EF4-FFF2-40B4-BE49-F238E27FC236}">
                <a16:creationId xmlns:a16="http://schemas.microsoft.com/office/drawing/2014/main" id="{CAA03D0F-9885-744C-9261-727002922D62}"/>
              </a:ext>
            </a:extLst>
          </p:cNvPr>
          <p:cNvSpPr>
            <a:spLocks noGrp="1"/>
          </p:cNvSpPr>
          <p:nvPr>
            <p:ph idx="1"/>
          </p:nvPr>
        </p:nvSpPr>
        <p:spPr>
          <a:xfrm>
            <a:off x="1024127" y="4773169"/>
            <a:ext cx="9720073" cy="1981215"/>
          </a:xfrm>
        </p:spPr>
        <p:txBody>
          <a:bodyPr>
            <a:normAutofit lnSpcReduction="10000"/>
          </a:bodyPr>
          <a:lstStyle/>
          <a:p>
            <a:pPr>
              <a:buFont typeface="Arial" panose="020B0604020202020204" pitchFamily="34" charset="0"/>
              <a:buChar char="•"/>
            </a:pPr>
            <a:r>
              <a:rPr lang="en-US" sz="3200" dirty="0"/>
              <a:t>Create an object called </a:t>
            </a:r>
            <a:r>
              <a:rPr lang="en-US" sz="3200" dirty="0" err="1"/>
              <a:t>short_vector</a:t>
            </a:r>
            <a:r>
              <a:rPr lang="en-US" sz="3200" dirty="0"/>
              <a:t> and store a vector containing 1 through 5</a:t>
            </a:r>
          </a:p>
          <a:p>
            <a:pPr>
              <a:buFont typeface="Arial" panose="020B0604020202020204" pitchFamily="34" charset="0"/>
              <a:buChar char="•"/>
            </a:pPr>
            <a:r>
              <a:rPr lang="en-US" sz="3200" dirty="0"/>
              <a:t>Think of this vector as a column of numbers you can apply functions/perform calculations on</a:t>
            </a:r>
          </a:p>
        </p:txBody>
      </p:sp>
      <p:grpSp>
        <p:nvGrpSpPr>
          <p:cNvPr id="4" name="Group 3">
            <a:extLst>
              <a:ext uri="{FF2B5EF4-FFF2-40B4-BE49-F238E27FC236}">
                <a16:creationId xmlns:a16="http://schemas.microsoft.com/office/drawing/2014/main" id="{82CA2E71-230F-474C-8022-AE7CC49EB1AE}"/>
              </a:ext>
            </a:extLst>
          </p:cNvPr>
          <p:cNvGrpSpPr/>
          <p:nvPr/>
        </p:nvGrpSpPr>
        <p:grpSpPr>
          <a:xfrm>
            <a:off x="2131018" y="3710938"/>
            <a:ext cx="7506289" cy="655320"/>
            <a:chOff x="2080825" y="3162925"/>
            <a:chExt cx="8090003" cy="655320"/>
          </a:xfrm>
        </p:grpSpPr>
        <p:sp>
          <p:nvSpPr>
            <p:cNvPr id="5" name="Rectangle 4">
              <a:extLst>
                <a:ext uri="{FF2B5EF4-FFF2-40B4-BE49-F238E27FC236}">
                  <a16:creationId xmlns:a16="http://schemas.microsoft.com/office/drawing/2014/main" id="{B2DB374B-C4BA-DC41-80A4-F8E8D6915888}"/>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6C6B36A-D639-014B-BC51-DABB6212C6AC}"/>
                </a:ext>
              </a:extLst>
            </p:cNvPr>
            <p:cNvSpPr txBox="1"/>
            <p:nvPr/>
          </p:nvSpPr>
          <p:spPr>
            <a:xfrm>
              <a:off x="2080826" y="3235065"/>
              <a:ext cx="8090002" cy="523220"/>
            </a:xfrm>
            <a:prstGeom prst="rect">
              <a:avLst/>
            </a:prstGeom>
            <a:noFill/>
          </p:spPr>
          <p:txBody>
            <a:bodyPr wrap="square" rtlCol="0">
              <a:spAutoFit/>
            </a:bodyPr>
            <a:lstStyle/>
            <a:p>
              <a:pPr algn="ctr"/>
              <a:r>
                <a:rPr lang="en-US" sz="2800" dirty="0" err="1">
                  <a:solidFill>
                    <a:srgbClr val="0070C0"/>
                  </a:solidFill>
                  <a:latin typeface="Monaco" charset="0"/>
                  <a:ea typeface="Monaco" charset="0"/>
                  <a:cs typeface="Monaco" charset="0"/>
                </a:rPr>
                <a:t>short_vector</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a:latin typeface="Monaco" charset="0"/>
                  <a:ea typeface="Monaco" charset="0"/>
                  <a:cs typeface="Monaco" charset="0"/>
                </a:rPr>
                <a:t>c</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1, 2, 3, 4, 5</a:t>
              </a:r>
              <a:r>
                <a:rPr lang="en-US" sz="2800" dirty="0">
                  <a:latin typeface="Monaco" charset="0"/>
                  <a:ea typeface="Monaco" charset="0"/>
                  <a:cs typeface="Monaco" charset="0"/>
                </a:rPr>
                <a:t>)</a:t>
              </a:r>
            </a:p>
          </p:txBody>
        </p:sp>
      </p:grpSp>
      <p:grpSp>
        <p:nvGrpSpPr>
          <p:cNvPr id="10" name="Group 9">
            <a:extLst>
              <a:ext uri="{FF2B5EF4-FFF2-40B4-BE49-F238E27FC236}">
                <a16:creationId xmlns:a16="http://schemas.microsoft.com/office/drawing/2014/main" id="{5E3AF664-BB29-254B-B0C8-C5A501424915}"/>
              </a:ext>
            </a:extLst>
          </p:cNvPr>
          <p:cNvGrpSpPr/>
          <p:nvPr/>
        </p:nvGrpSpPr>
        <p:grpSpPr>
          <a:xfrm>
            <a:off x="4807936" y="1951319"/>
            <a:ext cx="2365216" cy="1692771"/>
            <a:chOff x="1322364" y="4528478"/>
            <a:chExt cx="1503814" cy="1301318"/>
          </a:xfrm>
        </p:grpSpPr>
        <p:sp>
          <p:nvSpPr>
            <p:cNvPr id="11" name="Rounded Rectangular Callout 10">
              <a:extLst>
                <a:ext uri="{FF2B5EF4-FFF2-40B4-BE49-F238E27FC236}">
                  <a16:creationId xmlns:a16="http://schemas.microsoft.com/office/drawing/2014/main" id="{696E7DF4-FE7A-B34B-9646-E0BC36F53EA2}"/>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4274435-2057-C240-A16B-866071E785EF}"/>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3" name="Group 12">
            <a:extLst>
              <a:ext uri="{FF2B5EF4-FFF2-40B4-BE49-F238E27FC236}">
                <a16:creationId xmlns:a16="http://schemas.microsoft.com/office/drawing/2014/main" id="{65FD2BA9-6E19-584C-BF7A-350E0A6EE1F1}"/>
              </a:ext>
            </a:extLst>
          </p:cNvPr>
          <p:cNvGrpSpPr/>
          <p:nvPr/>
        </p:nvGrpSpPr>
        <p:grpSpPr>
          <a:xfrm>
            <a:off x="7352227" y="1920542"/>
            <a:ext cx="2365216" cy="1692772"/>
            <a:chOff x="1322364" y="4528478"/>
            <a:chExt cx="1503814" cy="1301319"/>
          </a:xfrm>
        </p:grpSpPr>
        <p:sp>
          <p:nvSpPr>
            <p:cNvPr id="14" name="Rounded Rectangular Callout 13">
              <a:extLst>
                <a:ext uri="{FF2B5EF4-FFF2-40B4-BE49-F238E27FC236}">
                  <a16:creationId xmlns:a16="http://schemas.microsoft.com/office/drawing/2014/main" id="{5233DFC5-DA82-5543-AD77-E7582267326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DB742E9-4E1D-7A4B-9FC3-D71914EA39D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6" name="Group 15">
            <a:extLst>
              <a:ext uri="{FF2B5EF4-FFF2-40B4-BE49-F238E27FC236}">
                <a16:creationId xmlns:a16="http://schemas.microsoft.com/office/drawing/2014/main" id="{34CEE4D5-D7DA-DD42-AF71-2C3BA4529938}"/>
              </a:ext>
            </a:extLst>
          </p:cNvPr>
          <p:cNvGrpSpPr/>
          <p:nvPr/>
        </p:nvGrpSpPr>
        <p:grpSpPr>
          <a:xfrm>
            <a:off x="2131018" y="1920542"/>
            <a:ext cx="2365216" cy="1754326"/>
            <a:chOff x="1968398" y="1876487"/>
            <a:chExt cx="2365216" cy="1754326"/>
          </a:xfrm>
        </p:grpSpPr>
        <p:sp>
          <p:nvSpPr>
            <p:cNvPr id="17" name="Rounded Rectangular Callout 16">
              <a:extLst>
                <a:ext uri="{FF2B5EF4-FFF2-40B4-BE49-F238E27FC236}">
                  <a16:creationId xmlns:a16="http://schemas.microsoft.com/office/drawing/2014/main" id="{7656F25B-FA34-C944-A0AC-D0D9735D606F}"/>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F7456EF-A0BB-1949-9D11-02084390B845}"/>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4186823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80091-261A-A744-9325-2EE9358A8C33}"/>
              </a:ext>
            </a:extLst>
          </p:cNvPr>
          <p:cNvSpPr>
            <a:spLocks noGrp="1"/>
          </p:cNvSpPr>
          <p:nvPr>
            <p:ph type="title"/>
          </p:nvPr>
        </p:nvSpPr>
        <p:spPr/>
        <p:txBody>
          <a:bodyPr/>
          <a:lstStyle/>
          <a:p>
            <a:r>
              <a:rPr lang="en-US" dirty="0"/>
              <a:t>Common functions: simple statistics</a:t>
            </a:r>
          </a:p>
        </p:txBody>
      </p:sp>
      <p:pic>
        <p:nvPicPr>
          <p:cNvPr id="5" name="Picture 4">
            <a:extLst>
              <a:ext uri="{FF2B5EF4-FFF2-40B4-BE49-F238E27FC236}">
                <a16:creationId xmlns:a16="http://schemas.microsoft.com/office/drawing/2014/main" id="{AC71368C-88D2-8543-B6D6-EF679697EFC7}"/>
              </a:ext>
            </a:extLst>
          </p:cNvPr>
          <p:cNvPicPr>
            <a:picLocks noChangeAspect="1"/>
          </p:cNvPicPr>
          <p:nvPr/>
        </p:nvPicPr>
        <p:blipFill>
          <a:blip r:embed="rId2"/>
          <a:stretch>
            <a:fillRect/>
          </a:stretch>
        </p:blipFill>
        <p:spPr>
          <a:xfrm>
            <a:off x="638629" y="2461695"/>
            <a:ext cx="6586921" cy="3540470"/>
          </a:xfrm>
          <a:prstGeom prst="rect">
            <a:avLst/>
          </a:prstGeom>
        </p:spPr>
      </p:pic>
      <p:pic>
        <p:nvPicPr>
          <p:cNvPr id="7" name="Picture 6">
            <a:extLst>
              <a:ext uri="{FF2B5EF4-FFF2-40B4-BE49-F238E27FC236}">
                <a16:creationId xmlns:a16="http://schemas.microsoft.com/office/drawing/2014/main" id="{4466A61C-630D-EC4D-A277-B9569DB8A6F4}"/>
              </a:ext>
            </a:extLst>
          </p:cNvPr>
          <p:cNvPicPr>
            <a:picLocks noChangeAspect="1"/>
          </p:cNvPicPr>
          <p:nvPr/>
        </p:nvPicPr>
        <p:blipFill>
          <a:blip r:embed="rId3"/>
          <a:stretch>
            <a:fillRect/>
          </a:stretch>
        </p:blipFill>
        <p:spPr>
          <a:xfrm>
            <a:off x="5240563" y="2461695"/>
            <a:ext cx="6633175" cy="3540470"/>
          </a:xfrm>
          <a:prstGeom prst="rect">
            <a:avLst/>
          </a:prstGeom>
        </p:spPr>
      </p:pic>
    </p:spTree>
    <p:extLst>
      <p:ext uri="{BB962C8B-B14F-4D97-AF65-F5344CB8AC3E}">
        <p14:creationId xmlns:p14="http://schemas.microsoft.com/office/powerpoint/2010/main" val="1181661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423DC-810C-BC46-B29A-40841D731096}"/>
              </a:ext>
            </a:extLst>
          </p:cNvPr>
          <p:cNvSpPr>
            <a:spLocks noGrp="1"/>
          </p:cNvSpPr>
          <p:nvPr>
            <p:ph type="title"/>
          </p:nvPr>
        </p:nvSpPr>
        <p:spPr/>
        <p:txBody>
          <a:bodyPr/>
          <a:lstStyle/>
          <a:p>
            <a:r>
              <a:rPr lang="en-US" dirty="0"/>
              <a:t>How do I find out more about functions?</a:t>
            </a:r>
          </a:p>
        </p:txBody>
      </p:sp>
      <p:sp>
        <p:nvSpPr>
          <p:cNvPr id="4" name="Content Placeholder 2">
            <a:extLst>
              <a:ext uri="{FF2B5EF4-FFF2-40B4-BE49-F238E27FC236}">
                <a16:creationId xmlns:a16="http://schemas.microsoft.com/office/drawing/2014/main" id="{BE4A0995-790B-BA40-A9F1-AAFDA43FBB49}"/>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6" name="Content Placeholder 2">
            <a:extLst>
              <a:ext uri="{FF2B5EF4-FFF2-40B4-BE49-F238E27FC236}">
                <a16:creationId xmlns:a16="http://schemas.microsoft.com/office/drawing/2014/main" id="{C20FD25A-BC5D-3A46-A500-900AC74F13F2}"/>
              </a:ext>
            </a:extLst>
          </p:cNvPr>
          <p:cNvSpPr txBox="1">
            <a:spLocks/>
          </p:cNvSpPr>
          <p:nvPr/>
        </p:nvSpPr>
        <p:spPr>
          <a:xfrm>
            <a:off x="909828" y="4704849"/>
            <a:ext cx="9948672" cy="26626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Work Aids (RStudio Cheat Sheets:  https://</a:t>
            </a:r>
            <a:r>
              <a:rPr lang="en-US" sz="3200" dirty="0" err="1"/>
              <a:t>www.rstudio.com</a:t>
            </a:r>
            <a:r>
              <a:rPr lang="en-US" sz="3200" dirty="0"/>
              <a:t>/resources/</a:t>
            </a:r>
            <a:r>
              <a:rPr lang="en-US" sz="3200" dirty="0" err="1"/>
              <a:t>cheatsheets</a:t>
            </a:r>
            <a:r>
              <a:rPr lang="en-US" sz="3200" dirty="0"/>
              <a:t>/)</a:t>
            </a:r>
          </a:p>
          <a:p>
            <a:pPr>
              <a:buFont typeface="Arial" panose="020B0604020202020204" pitchFamily="34" charset="0"/>
              <a:buChar char="•"/>
            </a:pPr>
            <a:r>
              <a:rPr lang="en-US" sz="3200" dirty="0"/>
              <a:t>A Good Book (R for Data Science: </a:t>
            </a:r>
            <a:r>
              <a:rPr lang="en-US" sz="3200" dirty="0">
                <a:hlinkClick r:id="rId3"/>
              </a:rPr>
              <a:t>http://r4ds.had.co.nz/</a:t>
            </a:r>
            <a:r>
              <a:rPr lang="en-US" sz="3200" dirty="0"/>
              <a:t>)</a:t>
            </a:r>
          </a:p>
          <a:p>
            <a:pPr>
              <a:buFont typeface="Arial" panose="020B0604020202020204" pitchFamily="34" charset="0"/>
              <a:buChar char="•"/>
            </a:pPr>
            <a:r>
              <a:rPr lang="en-US" sz="3200" dirty="0"/>
              <a:t>The Internet (Stack Overflow: https://</a:t>
            </a:r>
            <a:r>
              <a:rPr lang="en-US" sz="3200" dirty="0" err="1"/>
              <a:t>stackoverflow.com</a:t>
            </a:r>
            <a:r>
              <a:rPr lang="en-US" sz="3200" dirty="0"/>
              <a:t>/)</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
        <p:nvSpPr>
          <p:cNvPr id="3" name="Slide Number Placeholder 2">
            <a:extLst>
              <a:ext uri="{FF2B5EF4-FFF2-40B4-BE49-F238E27FC236}">
                <a16:creationId xmlns:a16="http://schemas.microsoft.com/office/drawing/2014/main" id="{DFFCBDF8-9B3E-3A43-9A76-8CAB397CE46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15</a:t>
            </a:fld>
            <a:endParaRPr lang="en-US">
              <a:solidFill>
                <a:prstClr val="black">
                  <a:lumMod val="95000"/>
                  <a:lumOff val="5000"/>
                </a:prstClr>
              </a:solidFill>
            </a:endParaRPr>
          </a:p>
        </p:txBody>
      </p:sp>
      <p:pic>
        <p:nvPicPr>
          <p:cNvPr id="7" name="Picture 6">
            <a:extLst>
              <a:ext uri="{FF2B5EF4-FFF2-40B4-BE49-F238E27FC236}">
                <a16:creationId xmlns:a16="http://schemas.microsoft.com/office/drawing/2014/main" id="{08470A6D-6AD2-1F44-8815-BE06F71D17CE}"/>
              </a:ext>
            </a:extLst>
          </p:cNvPr>
          <p:cNvPicPr>
            <a:picLocks noChangeAspect="1"/>
          </p:cNvPicPr>
          <p:nvPr/>
        </p:nvPicPr>
        <p:blipFill>
          <a:blip r:embed="rId4"/>
          <a:stretch>
            <a:fillRect/>
          </a:stretch>
        </p:blipFill>
        <p:spPr>
          <a:xfrm>
            <a:off x="2547910" y="1663560"/>
            <a:ext cx="6672508" cy="3041289"/>
          </a:xfrm>
          <a:prstGeom prst="rect">
            <a:avLst/>
          </a:prstGeom>
        </p:spPr>
      </p:pic>
    </p:spTree>
    <p:extLst>
      <p:ext uri="{BB962C8B-B14F-4D97-AF65-F5344CB8AC3E}">
        <p14:creationId xmlns:p14="http://schemas.microsoft.com/office/powerpoint/2010/main" val="363580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Importing Data</a:t>
            </a:r>
          </a:p>
        </p:txBody>
      </p:sp>
    </p:spTree>
    <p:extLst>
      <p:ext uri="{BB962C8B-B14F-4D97-AF65-F5344CB8AC3E}">
        <p14:creationId xmlns:p14="http://schemas.microsoft.com/office/powerpoint/2010/main" val="180440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7" name="object 10">
            <a:extLst>
              <a:ext uri="{FF2B5EF4-FFF2-40B4-BE49-F238E27FC236}">
                <a16:creationId xmlns:a16="http://schemas.microsoft.com/office/drawing/2014/main" id="{856B8654-628A-B24C-8BB0-39E6F5212A24}"/>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Data Analysis Pipeline</a:t>
            </a:r>
            <a:endParaRPr sz="4400" dirty="0">
              <a:latin typeface="Tw Cen MT" panose="020B0602020104020603" pitchFamily="34" charset="77"/>
              <a:cs typeface="Helvetica Neue"/>
            </a:endParaRPr>
          </a:p>
        </p:txBody>
      </p:sp>
      <p:sp>
        <p:nvSpPr>
          <p:cNvPr id="8" name="Rectangle 7">
            <a:extLst>
              <a:ext uri="{FF2B5EF4-FFF2-40B4-BE49-F238E27FC236}">
                <a16:creationId xmlns:a16="http://schemas.microsoft.com/office/drawing/2014/main" id="{33CEA39C-04B8-C449-A1F5-D85D0CDDDD3A}"/>
              </a:ext>
            </a:extLst>
          </p:cNvPr>
          <p:cNvSpPr/>
          <p:nvPr/>
        </p:nvSpPr>
        <p:spPr>
          <a:xfrm>
            <a:off x="257560" y="3812362"/>
            <a:ext cx="1454281"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645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2914649" y="1447800"/>
            <a:ext cx="6362700" cy="5410200"/>
            <a:chOff x="2914649" y="1447800"/>
            <a:chExt cx="6362700" cy="5410200"/>
          </a:xfrm>
        </p:grpSpPr>
        <p:pic>
          <p:nvPicPr>
            <p:cNvPr id="2" name="Picture 1"/>
            <p:cNvPicPr>
              <a:picLocks noChangeAspect="1"/>
            </p:cNvPicPr>
            <p:nvPr/>
          </p:nvPicPr>
          <p:blipFill>
            <a:blip r:embed="rId3"/>
            <a:stretch>
              <a:fillRect/>
            </a:stretch>
          </p:blipFill>
          <p:spPr>
            <a:xfrm>
              <a:off x="2914649" y="1447800"/>
              <a:ext cx="6362700" cy="5410200"/>
            </a:xfrm>
            <a:prstGeom prst="rect">
              <a:avLst/>
            </a:prstGeom>
          </p:spPr>
        </p:pic>
        <p:sp>
          <p:nvSpPr>
            <p:cNvPr id="25" name="Rectangle 24"/>
            <p:cNvSpPr/>
            <p:nvPr/>
          </p:nvSpPr>
          <p:spPr>
            <a:xfrm>
              <a:off x="4431323" y="2150347"/>
              <a:ext cx="113546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518220" y="2453472"/>
              <a:ext cx="1867318"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5658897" y="2759947"/>
              <a:ext cx="2198914"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146241" y="3066421"/>
              <a:ext cx="1832149" cy="27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stretch>
            <a:fillRect/>
          </a:stretch>
        </p:blipFill>
        <p:spPr>
          <a:xfrm>
            <a:off x="5559813" y="427278"/>
            <a:ext cx="1011410" cy="1020522"/>
          </a:xfrm>
          <a:prstGeom prst="rect">
            <a:avLst/>
          </a:prstGeom>
        </p:spPr>
      </p:pic>
      <p:sp>
        <p:nvSpPr>
          <p:cNvPr id="5" name="TextBox 4"/>
          <p:cNvSpPr txBox="1"/>
          <p:nvPr/>
        </p:nvSpPr>
        <p:spPr>
          <a:xfrm>
            <a:off x="5721624" y="665191"/>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17" name="Picture 16"/>
          <p:cNvPicPr>
            <a:picLocks noChangeAspect="1"/>
          </p:cNvPicPr>
          <p:nvPr/>
        </p:nvPicPr>
        <p:blipFill>
          <a:blip r:embed="rId5"/>
          <a:stretch>
            <a:fillRect/>
          </a:stretch>
        </p:blipFill>
        <p:spPr>
          <a:xfrm>
            <a:off x="4411272" y="2140575"/>
            <a:ext cx="609600" cy="317500"/>
          </a:xfrm>
          <a:prstGeom prst="rect">
            <a:avLst/>
          </a:prstGeom>
        </p:spPr>
      </p:pic>
      <p:pic>
        <p:nvPicPr>
          <p:cNvPr id="18" name="Picture 17"/>
          <p:cNvPicPr>
            <a:picLocks noChangeAspect="1"/>
          </p:cNvPicPr>
          <p:nvPr/>
        </p:nvPicPr>
        <p:blipFill>
          <a:blip r:embed="rId6"/>
          <a:stretch>
            <a:fillRect/>
          </a:stretch>
        </p:blipFill>
        <p:spPr>
          <a:xfrm>
            <a:off x="5018790" y="2148694"/>
            <a:ext cx="533400" cy="292100"/>
          </a:xfrm>
          <a:prstGeom prst="rect">
            <a:avLst/>
          </a:prstGeom>
        </p:spPr>
      </p:pic>
      <p:pic>
        <p:nvPicPr>
          <p:cNvPr id="19" name="Picture 18"/>
          <p:cNvPicPr>
            <a:picLocks noChangeAspect="1"/>
          </p:cNvPicPr>
          <p:nvPr/>
        </p:nvPicPr>
        <p:blipFill>
          <a:blip r:embed="rId7"/>
          <a:stretch>
            <a:fillRect/>
          </a:stretch>
        </p:blipFill>
        <p:spPr>
          <a:xfrm>
            <a:off x="5493753" y="2433387"/>
            <a:ext cx="965200" cy="317500"/>
          </a:xfrm>
          <a:prstGeom prst="rect">
            <a:avLst/>
          </a:prstGeom>
        </p:spPr>
      </p:pic>
      <p:pic>
        <p:nvPicPr>
          <p:cNvPr id="20" name="Picture 19"/>
          <p:cNvPicPr>
            <a:picLocks noChangeAspect="1"/>
          </p:cNvPicPr>
          <p:nvPr/>
        </p:nvPicPr>
        <p:blipFill>
          <a:blip r:embed="rId8"/>
          <a:stretch>
            <a:fillRect/>
          </a:stretch>
        </p:blipFill>
        <p:spPr>
          <a:xfrm>
            <a:off x="6414837" y="2441408"/>
            <a:ext cx="990600" cy="292100"/>
          </a:xfrm>
          <a:prstGeom prst="rect">
            <a:avLst/>
          </a:prstGeom>
        </p:spPr>
      </p:pic>
      <p:pic>
        <p:nvPicPr>
          <p:cNvPr id="21" name="Picture 20"/>
          <p:cNvPicPr>
            <a:picLocks noChangeAspect="1"/>
          </p:cNvPicPr>
          <p:nvPr/>
        </p:nvPicPr>
        <p:blipFill>
          <a:blip r:embed="rId9"/>
          <a:stretch>
            <a:fillRect/>
          </a:stretch>
        </p:blipFill>
        <p:spPr>
          <a:xfrm>
            <a:off x="5662194" y="2743869"/>
            <a:ext cx="914400" cy="304800"/>
          </a:xfrm>
          <a:prstGeom prst="rect">
            <a:avLst/>
          </a:prstGeom>
        </p:spPr>
      </p:pic>
      <p:pic>
        <p:nvPicPr>
          <p:cNvPr id="22" name="Picture 21"/>
          <p:cNvPicPr>
            <a:picLocks noChangeAspect="1"/>
          </p:cNvPicPr>
          <p:nvPr/>
        </p:nvPicPr>
        <p:blipFill>
          <a:blip r:embed="rId10"/>
          <a:stretch>
            <a:fillRect/>
          </a:stretch>
        </p:blipFill>
        <p:spPr>
          <a:xfrm>
            <a:off x="6562558" y="2750385"/>
            <a:ext cx="1295400" cy="304800"/>
          </a:xfrm>
          <a:prstGeom prst="rect">
            <a:avLst/>
          </a:prstGeom>
        </p:spPr>
      </p:pic>
      <p:pic>
        <p:nvPicPr>
          <p:cNvPr id="23" name="Picture 22"/>
          <p:cNvPicPr>
            <a:picLocks noChangeAspect="1"/>
          </p:cNvPicPr>
          <p:nvPr/>
        </p:nvPicPr>
        <p:blipFill>
          <a:blip r:embed="rId11"/>
          <a:stretch>
            <a:fillRect/>
          </a:stretch>
        </p:blipFill>
        <p:spPr>
          <a:xfrm>
            <a:off x="6111373" y="3073066"/>
            <a:ext cx="914400" cy="292100"/>
          </a:xfrm>
          <a:prstGeom prst="rect">
            <a:avLst/>
          </a:prstGeom>
        </p:spPr>
      </p:pic>
      <p:pic>
        <p:nvPicPr>
          <p:cNvPr id="24" name="Picture 23"/>
          <p:cNvPicPr>
            <a:picLocks noChangeAspect="1"/>
          </p:cNvPicPr>
          <p:nvPr/>
        </p:nvPicPr>
        <p:blipFill>
          <a:blip r:embed="rId12"/>
          <a:stretch>
            <a:fillRect/>
          </a:stretch>
        </p:blipFill>
        <p:spPr>
          <a:xfrm>
            <a:off x="7013408" y="3051008"/>
            <a:ext cx="977900" cy="342900"/>
          </a:xfrm>
          <a:prstGeom prst="rect">
            <a:avLst/>
          </a:prstGeom>
        </p:spPr>
      </p:pic>
      <p:sp>
        <p:nvSpPr>
          <p:cNvPr id="34" name="Rounded Rectangular Callout 33"/>
          <p:cNvSpPr/>
          <p:nvPr/>
        </p:nvSpPr>
        <p:spPr>
          <a:xfrm>
            <a:off x="9179046" y="2129441"/>
            <a:ext cx="1955868" cy="1246648"/>
          </a:xfrm>
          <a:prstGeom prst="wedgeRoundRectCallout">
            <a:avLst>
              <a:gd name="adj1" fmla="val -91991"/>
              <a:gd name="adj2" fmla="val 3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TextBox 34"/>
          <p:cNvSpPr txBox="1"/>
          <p:nvPr/>
        </p:nvSpPr>
        <p:spPr>
          <a:xfrm>
            <a:off x="9179046" y="1993621"/>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rectangular structure</a:t>
            </a:r>
          </a:p>
          <a:p>
            <a:pPr algn="ctr"/>
            <a:endParaRPr lang="en-US" dirty="0">
              <a:solidFill>
                <a:schemeClr val="bg1"/>
              </a:solidFill>
            </a:endParaRPr>
          </a:p>
        </p:txBody>
      </p:sp>
      <p:sp>
        <p:nvSpPr>
          <p:cNvPr id="37" name="Rounded Rectangular Callout 36"/>
          <p:cNvSpPr/>
          <p:nvPr/>
        </p:nvSpPr>
        <p:spPr>
          <a:xfrm>
            <a:off x="1280266" y="308075"/>
            <a:ext cx="1955868" cy="1246648"/>
          </a:xfrm>
          <a:prstGeom prst="wedgeRoundRectCallout">
            <a:avLst>
              <a:gd name="adj1" fmla="val 69359"/>
              <a:gd name="adj2" fmla="val 8708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1280266" y="172255"/>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plain text (“flat”) file</a:t>
            </a:r>
          </a:p>
          <a:p>
            <a:pPr algn="ctr"/>
            <a:endParaRPr lang="en-US" dirty="0">
              <a:solidFill>
                <a:schemeClr val="bg1"/>
              </a:solidFill>
            </a:endParaRPr>
          </a:p>
        </p:txBody>
      </p:sp>
      <p:sp>
        <p:nvSpPr>
          <p:cNvPr id="39" name="Rounded Rectangular Callout 38"/>
          <p:cNvSpPr/>
          <p:nvPr/>
        </p:nvSpPr>
        <p:spPr>
          <a:xfrm>
            <a:off x="1302568" y="2616378"/>
            <a:ext cx="1955868" cy="1246648"/>
          </a:xfrm>
          <a:prstGeom prst="wedgeRoundRectCallout">
            <a:avLst>
              <a:gd name="adj1" fmla="val 73921"/>
              <a:gd name="adj2" fmla="val -7660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1302568" y="2696001"/>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 row</a:t>
            </a:r>
          </a:p>
          <a:p>
            <a:pPr algn="ctr"/>
            <a:endParaRPr lang="en-US" dirty="0">
              <a:solidFill>
                <a:schemeClr val="bg1"/>
              </a:solidFill>
            </a:endParaRPr>
          </a:p>
        </p:txBody>
      </p:sp>
    </p:spTree>
    <p:extLst>
      <p:ext uri="{BB962C8B-B14F-4D97-AF65-F5344CB8AC3E}">
        <p14:creationId xmlns:p14="http://schemas.microsoft.com/office/powerpoint/2010/main" val="2041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42" presetClass="path" presetSubtype="0" accel="50000" decel="50000" fill="hold" nodeType="withEffect">
                                  <p:stCondLst>
                                    <p:cond delay="0"/>
                                  </p:stCondLst>
                                  <p:childTnLst>
                                    <p:animMotion origin="layout" path="M 1.04167E-6 4.81481E-6 L 0.13724 -0.00024 " pathEditMode="relative" rAng="0" ptsTypes="AA">
                                      <p:cBhvr>
                                        <p:cTn id="16" dur="2000" fill="hold"/>
                                        <p:tgtEl>
                                          <p:spTgt spid="17"/>
                                        </p:tgtEl>
                                        <p:attrNameLst>
                                          <p:attrName>ppt_x</p:attrName>
                                          <p:attrName>ppt_y</p:attrName>
                                        </p:attrNameLst>
                                      </p:cBhvr>
                                      <p:rCtr x="6862" y="-23"/>
                                    </p:animMotion>
                                  </p:childTnLst>
                                </p:cTn>
                              </p:par>
                              <p:par>
                                <p:cTn id="17" presetID="42" presetClass="path" presetSubtype="0" accel="50000" decel="50000" fill="hold" nodeType="withEffect">
                                  <p:stCondLst>
                                    <p:cond delay="0"/>
                                  </p:stCondLst>
                                  <p:childTnLst>
                                    <p:animMotion origin="layout" path="M -3.54167E-6 -2.22222E-6 L 0.16289 -0.00069 " pathEditMode="relative" rAng="0" ptsTypes="AA">
                                      <p:cBhvr>
                                        <p:cTn id="18" dur="2000" fill="hold"/>
                                        <p:tgtEl>
                                          <p:spTgt spid="18"/>
                                        </p:tgtEl>
                                        <p:attrNameLst>
                                          <p:attrName>ppt_x</p:attrName>
                                          <p:attrName>ppt_y</p:attrName>
                                        </p:attrNameLst>
                                      </p:cBhvr>
                                      <p:rCtr x="8138" y="-46"/>
                                    </p:animMotion>
                                  </p:childTnLst>
                                </p:cTn>
                              </p:par>
                              <p:par>
                                <p:cTn id="19" presetID="42" presetClass="path" presetSubtype="0" accel="50000" decel="50000" fill="hold" nodeType="withEffect">
                                  <p:stCondLst>
                                    <p:cond delay="0"/>
                                  </p:stCondLst>
                                  <p:childTnLst>
                                    <p:animMotion origin="layout" path="M -4.375E-6 7.40741E-7 L 0.04974 -0.00046 " pathEditMode="relative" rAng="0" ptsTypes="AA">
                                      <p:cBhvr>
                                        <p:cTn id="20" dur="2000" fill="hold"/>
                                        <p:tgtEl>
                                          <p:spTgt spid="19"/>
                                        </p:tgtEl>
                                        <p:attrNameLst>
                                          <p:attrName>ppt_x</p:attrName>
                                          <p:attrName>ppt_y</p:attrName>
                                        </p:attrNameLst>
                                      </p:cBhvr>
                                      <p:rCtr x="2487" y="-23"/>
                                    </p:animMotion>
                                  </p:childTnLst>
                                </p:cTn>
                              </p:par>
                              <p:par>
                                <p:cTn id="21" presetID="42" presetClass="path" presetSubtype="0" accel="50000" decel="50000" fill="hold" nodeType="withEffect">
                                  <p:stCondLst>
                                    <p:cond delay="0"/>
                                  </p:stCondLst>
                                  <p:childTnLst>
                                    <p:animMotion origin="layout" path="M 3.125E-6 -4.81481E-6 L 0.05039 -0.00023 " pathEditMode="relative" rAng="0" ptsTypes="AA">
                                      <p:cBhvr>
                                        <p:cTn id="22" dur="2000" fill="hold"/>
                                        <p:tgtEl>
                                          <p:spTgt spid="20"/>
                                        </p:tgtEl>
                                        <p:attrNameLst>
                                          <p:attrName>ppt_x</p:attrName>
                                          <p:attrName>ppt_y</p:attrName>
                                        </p:attrNameLst>
                                      </p:cBhvr>
                                      <p:rCtr x="2513" y="-23"/>
                                    </p:animMotion>
                                  </p:childTnLst>
                                </p:cTn>
                              </p:par>
                              <p:par>
                                <p:cTn id="23" presetID="42" presetClass="path" presetSubtype="0" accel="50000" decel="50000" fill="hold" nodeType="withEffect">
                                  <p:stCondLst>
                                    <p:cond delay="0"/>
                                  </p:stCondLst>
                                  <p:childTnLst>
                                    <p:animMotion origin="layout" path="M -3.125E-6 -2.22222E-6 L 0.03672 -2.22222E-6 " pathEditMode="relative" rAng="0" ptsTypes="AA">
                                      <p:cBhvr>
                                        <p:cTn id="24" dur="2000" fill="hold"/>
                                        <p:tgtEl>
                                          <p:spTgt spid="21"/>
                                        </p:tgtEl>
                                        <p:attrNameLst>
                                          <p:attrName>ppt_x</p:attrName>
                                          <p:attrName>ppt_y</p:attrName>
                                        </p:attrNameLst>
                                      </p:cBhvr>
                                      <p:rCtr x="1836" y="0"/>
                                    </p:animMotion>
                                  </p:childTnLst>
                                </p:cTn>
                              </p:par>
                              <p:par>
                                <p:cTn id="25" presetID="42" presetClass="path" presetSubtype="0" accel="50000" decel="50000" fill="hold" nodeType="withEffect">
                                  <p:stCondLst>
                                    <p:cond delay="0"/>
                                  </p:stCondLst>
                                  <p:childTnLst>
                                    <p:animMotion origin="layout" path="M 3.75E-6 3.7037E-7 L 0.03789 0.00023 " pathEditMode="relative" rAng="0" ptsTypes="AA">
                                      <p:cBhvr>
                                        <p:cTn id="26" dur="2000" fill="hold"/>
                                        <p:tgtEl>
                                          <p:spTgt spid="22"/>
                                        </p:tgtEl>
                                        <p:attrNameLst>
                                          <p:attrName>ppt_x</p:attrName>
                                          <p:attrName>ppt_y</p:attrName>
                                        </p:attrNameLst>
                                      </p:cBhvr>
                                      <p:rCtr x="1888" y="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P spid="37" grpId="0" animBg="1"/>
      <p:bldP spid="38" grpId="0"/>
      <p:bldP spid="39" grpId="0" animBg="1"/>
      <p:bldP spid="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88828" y="2286000"/>
            <a:ext cx="7283635" cy="4022725"/>
          </a:xfrm>
        </p:spPr>
        <p:txBody>
          <a:bodyPr>
            <a:noAutofit/>
          </a:bodyPr>
          <a:lstStyle/>
          <a:p>
            <a:pPr>
              <a:buFont typeface="Arial" charset="0"/>
              <a:buChar char="•"/>
            </a:pPr>
            <a:r>
              <a:rPr lang="en-US" sz="3600" dirty="0"/>
              <a:t> A consistent way to organize data</a:t>
            </a:r>
          </a:p>
          <a:p>
            <a:pPr>
              <a:buFont typeface="Arial" charset="0"/>
              <a:buChar char="•"/>
            </a:pPr>
            <a:r>
              <a:rPr lang="en-US" sz="3600" dirty="0"/>
              <a:t> Human readable, concise, consistent code </a:t>
            </a:r>
          </a:p>
          <a:p>
            <a:pPr>
              <a:buFont typeface="Arial" charset="0"/>
              <a:buChar char="•"/>
            </a:pPr>
            <a:r>
              <a:rPr lang="en-US" sz="3600" dirty="0"/>
              <a:t> Build pipelines from atomic data analysis steps</a:t>
            </a:r>
          </a:p>
        </p:txBody>
      </p:sp>
      <p:pic>
        <p:nvPicPr>
          <p:cNvPr id="9" name="Picture 8"/>
          <p:cNvPicPr>
            <a:picLocks noChangeAspect="1"/>
          </p:cNvPicPr>
          <p:nvPr/>
        </p:nvPicPr>
        <p:blipFill>
          <a:blip r:embed="rId3"/>
          <a:stretch>
            <a:fillRect/>
          </a:stretch>
        </p:blipFill>
        <p:spPr>
          <a:xfrm>
            <a:off x="8537797" y="2165349"/>
            <a:ext cx="3044604" cy="3044604"/>
          </a:xfrm>
          <a:prstGeom prst="rect">
            <a:avLst/>
          </a:prstGeom>
        </p:spPr>
      </p:pic>
      <p:sp>
        <p:nvSpPr>
          <p:cNvPr id="6" name="object 10">
            <a:extLst>
              <a:ext uri="{FF2B5EF4-FFF2-40B4-BE49-F238E27FC236}">
                <a16:creationId xmlns:a16="http://schemas.microsoft.com/office/drawing/2014/main" id="{B01BE7F9-B159-C54F-B284-E84321FC6776}"/>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err="1">
                <a:latin typeface="Tw Cen MT" panose="020B0602020104020603" pitchFamily="34" charset="77"/>
                <a:cs typeface="Helvetica Neue"/>
              </a:rPr>
              <a:t>Tidyverse</a:t>
            </a:r>
            <a:r>
              <a:rPr lang="en-US" sz="4400" spc="-5" dirty="0">
                <a:latin typeface="Tw Cen MT" panose="020B0602020104020603" pitchFamily="34" charset="77"/>
                <a:cs typeface="Helvetica Neue"/>
              </a:rPr>
              <a:t>: R Packages for Data Science</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73011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296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411D806-6B45-A445-82B7-9B828BEE1AAD}"/>
              </a:ext>
            </a:extLst>
          </p:cNvPr>
          <p:cNvGrpSpPr/>
          <p:nvPr/>
        </p:nvGrpSpPr>
        <p:grpSpPr>
          <a:xfrm>
            <a:off x="1347178" y="2226171"/>
            <a:ext cx="2016954" cy="3460569"/>
            <a:chOff x="902677" y="1946031"/>
            <a:chExt cx="2356175" cy="4042585"/>
          </a:xfrm>
        </p:grpSpPr>
        <p:pic>
          <p:nvPicPr>
            <p:cNvPr id="4" name="Picture 3"/>
            <p:cNvPicPr>
              <a:picLocks noChangeAspect="1"/>
            </p:cNvPicPr>
            <p:nvPr/>
          </p:nvPicPr>
          <p:blipFill>
            <a:blip r:embed="rId3"/>
            <a:stretch>
              <a:fillRect/>
            </a:stretch>
          </p:blipFill>
          <p:spPr>
            <a:xfrm>
              <a:off x="1024128" y="2084832"/>
              <a:ext cx="2234724" cy="3903784"/>
            </a:xfrm>
            <a:prstGeom prst="rect">
              <a:avLst/>
            </a:prstGeom>
          </p:spPr>
        </p:pic>
        <p:sp>
          <p:nvSpPr>
            <p:cNvPr id="8" name="Rounded Rectangle 7"/>
            <p:cNvSpPr/>
            <p:nvPr/>
          </p:nvSpPr>
          <p:spPr>
            <a:xfrm>
              <a:off x="902677" y="1946031"/>
              <a:ext cx="2356175" cy="4042585"/>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C84DA4D8-945D-3042-B84A-6F788403D6BF}"/>
              </a:ext>
            </a:extLst>
          </p:cNvPr>
          <p:cNvSpPr/>
          <p:nvPr/>
        </p:nvSpPr>
        <p:spPr>
          <a:xfrm>
            <a:off x="930310" y="1518285"/>
            <a:ext cx="2954655" cy="707886"/>
          </a:xfrm>
          <a:prstGeom prst="rect">
            <a:avLst/>
          </a:prstGeom>
        </p:spPr>
        <p:txBody>
          <a:bodyPr wrap="none">
            <a:spAutoFit/>
          </a:bodyPr>
          <a:lstStyle/>
          <a:p>
            <a:r>
              <a:rPr lang="en-US" sz="4000" dirty="0" err="1">
                <a:solidFill>
                  <a:schemeClr val="accent2"/>
                </a:solidFill>
                <a:latin typeface="Monaco" charset="0"/>
              </a:rPr>
              <a:t>tidyverse</a:t>
            </a:r>
            <a:endParaRPr lang="en-US" sz="4000" dirty="0"/>
          </a:p>
        </p:txBody>
      </p:sp>
      <p:grpSp>
        <p:nvGrpSpPr>
          <p:cNvPr id="13" name="Group 12">
            <a:extLst>
              <a:ext uri="{FF2B5EF4-FFF2-40B4-BE49-F238E27FC236}">
                <a16:creationId xmlns:a16="http://schemas.microsoft.com/office/drawing/2014/main" id="{22361FBF-EB79-3F46-BACB-3089EDBAC882}"/>
              </a:ext>
            </a:extLst>
          </p:cNvPr>
          <p:cNvGrpSpPr/>
          <p:nvPr/>
        </p:nvGrpSpPr>
        <p:grpSpPr>
          <a:xfrm>
            <a:off x="6481064" y="4483753"/>
            <a:ext cx="3801284" cy="1506122"/>
            <a:chOff x="6474148" y="4609386"/>
            <a:chExt cx="3801284" cy="1506122"/>
          </a:xfrm>
        </p:grpSpPr>
        <p:pic>
          <p:nvPicPr>
            <p:cNvPr id="7" name="Picture 6"/>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481064" y="5261356"/>
              <a:ext cx="3794368" cy="854152"/>
            </a:xfrm>
            <a:prstGeom prst="rect">
              <a:avLst/>
            </a:prstGeom>
          </p:spPr>
        </p:pic>
        <p:sp>
          <p:nvSpPr>
            <p:cNvPr id="11" name="Rectangle 10">
              <a:extLst>
                <a:ext uri="{FF2B5EF4-FFF2-40B4-BE49-F238E27FC236}">
                  <a16:creationId xmlns:a16="http://schemas.microsoft.com/office/drawing/2014/main" id="{4A4B71F9-7E78-2546-8172-B22B639BF2ED}"/>
                </a:ext>
              </a:extLst>
            </p:cNvPr>
            <p:cNvSpPr/>
            <p:nvPr/>
          </p:nvSpPr>
          <p:spPr>
            <a:xfrm>
              <a:off x="6474148" y="4609386"/>
              <a:ext cx="3702622"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a:solidFill>
                    <a:schemeClr val="accent5"/>
                  </a:solidFill>
                  <a:latin typeface="Monaco" charset="0"/>
                </a:rPr>
                <a:t>library</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grpSp>
      <p:sp>
        <p:nvSpPr>
          <p:cNvPr id="14" name="object 10">
            <a:extLst>
              <a:ext uri="{FF2B5EF4-FFF2-40B4-BE49-F238E27FC236}">
                <a16:creationId xmlns:a16="http://schemas.microsoft.com/office/drawing/2014/main" id="{E5FAB22D-71A4-B94E-BB91-42BA3BED5C13}"/>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Installing and loading R packages</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DA8C6147-664D-0747-A0C8-DC1C74DCCBDF}"/>
              </a:ext>
            </a:extLst>
          </p:cNvPr>
          <p:cNvGrpSpPr/>
          <p:nvPr/>
        </p:nvGrpSpPr>
        <p:grpSpPr>
          <a:xfrm>
            <a:off x="5573580" y="2340117"/>
            <a:ext cx="5609336" cy="1482853"/>
            <a:chOff x="5573580" y="2172192"/>
            <a:chExt cx="5609336" cy="1482853"/>
          </a:xfrm>
        </p:grpSpPr>
        <p:sp>
          <p:nvSpPr>
            <p:cNvPr id="10" name="Rectangle 9">
              <a:extLst>
                <a:ext uri="{FF2B5EF4-FFF2-40B4-BE49-F238E27FC236}">
                  <a16:creationId xmlns:a16="http://schemas.microsoft.com/office/drawing/2014/main" id="{DF26BD25-555C-EF46-BF32-60CEEFE1EEA6}"/>
                </a:ext>
              </a:extLst>
            </p:cNvPr>
            <p:cNvSpPr/>
            <p:nvPr/>
          </p:nvSpPr>
          <p:spPr>
            <a:xfrm>
              <a:off x="5573580" y="2172192"/>
              <a:ext cx="5609336" cy="553998"/>
            </a:xfrm>
            <a:prstGeom prst="rect">
              <a:avLst/>
            </a:prstGeom>
            <a:solidFill>
              <a:schemeClr val="bg1">
                <a:lumMod val="95000"/>
              </a:schemeClr>
            </a:solidFill>
            <a:ln>
              <a:solidFill>
                <a:schemeClr val="bg1">
                  <a:lumMod val="65000"/>
                </a:schemeClr>
              </a:solidFill>
            </a:ln>
          </p:spPr>
          <p:txBody>
            <a:bodyPr wrap="square" tIns="91440" bIns="91440">
              <a:spAutoFit/>
            </a:bodyPr>
            <a:lstStyle/>
            <a:p>
              <a:r>
                <a:rPr lang="en-US" sz="2400" b="1" dirty="0" err="1">
                  <a:solidFill>
                    <a:schemeClr val="accent5"/>
                  </a:solidFill>
                  <a:latin typeface="Monaco" charset="0"/>
                </a:rPr>
                <a:t>install.packages</a:t>
              </a:r>
              <a:r>
                <a:rPr lang="en-US" sz="2400" dirty="0">
                  <a:solidFill>
                    <a:schemeClr val="accent2"/>
                  </a:solidFill>
                  <a:latin typeface="Monaco" charset="0"/>
                </a:rPr>
                <a:t>("</a:t>
              </a:r>
              <a:r>
                <a:rPr lang="en-US" sz="2400" dirty="0" err="1">
                  <a:solidFill>
                    <a:schemeClr val="accent2"/>
                  </a:solidFill>
                  <a:latin typeface="Monaco" charset="0"/>
                </a:rPr>
                <a:t>tidyverse</a:t>
              </a:r>
              <a:r>
                <a:rPr lang="en-US" sz="2400" dirty="0">
                  <a:solidFill>
                    <a:schemeClr val="accent2"/>
                  </a:solidFill>
                  <a:latin typeface="Monaco" charset="0"/>
                </a:rPr>
                <a:t>")</a:t>
              </a:r>
              <a:endParaRPr lang="en-US" sz="2400" dirty="0"/>
            </a:p>
          </p:txBody>
        </p:sp>
        <p:pic>
          <p:nvPicPr>
            <p:cNvPr id="6" name="Picture 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481064" y="2807622"/>
              <a:ext cx="3899876" cy="847423"/>
            </a:xfrm>
            <a:prstGeom prst="rect">
              <a:avLst/>
            </a:prstGeom>
          </p:spPr>
        </p:pic>
      </p:grpSp>
      <p:sp>
        <p:nvSpPr>
          <p:cNvPr id="2" name="TextBox 1">
            <a:extLst>
              <a:ext uri="{FF2B5EF4-FFF2-40B4-BE49-F238E27FC236}">
                <a16:creationId xmlns:a16="http://schemas.microsoft.com/office/drawing/2014/main" id="{401D925E-A7D4-E7CB-ECB6-67C41A97CC41}"/>
              </a:ext>
            </a:extLst>
          </p:cNvPr>
          <p:cNvSpPr txBox="1"/>
          <p:nvPr/>
        </p:nvSpPr>
        <p:spPr>
          <a:xfrm>
            <a:off x="694063" y="5989875"/>
            <a:ext cx="10576192" cy="954107"/>
          </a:xfrm>
          <a:prstGeom prst="rect">
            <a:avLst/>
          </a:prstGeom>
          <a:noFill/>
        </p:spPr>
        <p:txBody>
          <a:bodyPr wrap="square" rtlCol="0">
            <a:spAutoFit/>
          </a:bodyPr>
          <a:lstStyle/>
          <a:p>
            <a:pPr algn="ctr"/>
            <a:r>
              <a:rPr lang="en-US" sz="2800" b="1" dirty="0"/>
              <a:t>Note</a:t>
            </a:r>
            <a:r>
              <a:rPr lang="en-US" sz="2800" dirty="0"/>
              <a:t>: you will have to reinstall packages when you upgrade to a new version of the R language (not a new version of RStudio, though)</a:t>
            </a:r>
          </a:p>
        </p:txBody>
      </p:sp>
    </p:spTree>
    <p:extLst>
      <p:ext uri="{BB962C8B-B14F-4D97-AF65-F5344CB8AC3E}">
        <p14:creationId xmlns:p14="http://schemas.microsoft.com/office/powerpoint/2010/main" val="2362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6706850" y="2084830"/>
            <a:ext cx="5422016" cy="3555806"/>
          </a:xfrm>
        </p:spPr>
        <p:txBody>
          <a:bodyPr>
            <a:normAutofit fontScale="62500" lnSpcReduction="20000"/>
          </a:bodyPr>
          <a:lstStyle/>
          <a:p>
            <a:pPr marL="0" indent="0">
              <a:buNone/>
            </a:pPr>
            <a:r>
              <a:rPr lang="en-US" dirty="0"/>
              <a:t>Since you are a new user on this server, you will not have any packages beyond the core R language.</a:t>
            </a:r>
          </a:p>
          <a:p>
            <a:pPr marL="0" indent="0">
              <a:buNone/>
            </a:pPr>
            <a:r>
              <a:rPr lang="en-US" dirty="0"/>
              <a:t>Go ahead and install the “</a:t>
            </a:r>
            <a:r>
              <a:rPr lang="en-US" dirty="0" err="1"/>
              <a:t>tidyverse</a:t>
            </a:r>
            <a:r>
              <a:rPr lang="en-US" dirty="0"/>
              <a:t>” package using the </a:t>
            </a:r>
            <a:r>
              <a:rPr lang="en-US" dirty="0" err="1">
                <a:solidFill>
                  <a:schemeClr val="accent1"/>
                </a:solidFill>
              </a:rPr>
              <a:t>install.packages</a:t>
            </a:r>
            <a:r>
              <a:rPr lang="en-US" dirty="0">
                <a:solidFill>
                  <a:schemeClr val="accent1"/>
                </a:solidFill>
              </a:rPr>
              <a:t>() </a:t>
            </a:r>
            <a:r>
              <a:rPr lang="en-US" dirty="0"/>
              <a:t>function in the </a:t>
            </a:r>
            <a:r>
              <a:rPr lang="en-US" dirty="0">
                <a:solidFill>
                  <a:schemeClr val="accent1"/>
                </a:solidFill>
              </a:rPr>
              <a:t>Console</a:t>
            </a:r>
            <a:r>
              <a:rPr lang="en-US" dirty="0"/>
              <a:t>. It will take a few minutes to load. Put up your sticky when you are done</a:t>
            </a:r>
          </a:p>
        </p:txBody>
      </p:sp>
      <p:pic>
        <p:nvPicPr>
          <p:cNvPr id="5" name="Picture 4" descr="A screenshot of a computer&#10;&#10;Description automatically generated with medium confidence">
            <a:extLst>
              <a:ext uri="{FF2B5EF4-FFF2-40B4-BE49-F238E27FC236}">
                <a16:creationId xmlns:a16="http://schemas.microsoft.com/office/drawing/2014/main" id="{A2DACDAA-82C5-A1ED-2A5E-C398616388B0}"/>
              </a:ext>
            </a:extLst>
          </p:cNvPr>
          <p:cNvPicPr>
            <a:picLocks noChangeAspect="1"/>
          </p:cNvPicPr>
          <p:nvPr/>
        </p:nvPicPr>
        <p:blipFill>
          <a:blip r:embed="rId3"/>
          <a:stretch>
            <a:fillRect/>
          </a:stretch>
        </p:blipFill>
        <p:spPr>
          <a:xfrm>
            <a:off x="0" y="1978837"/>
            <a:ext cx="6643716" cy="4879163"/>
          </a:xfrm>
          <a:prstGeom prst="rect">
            <a:avLst/>
          </a:prstGeom>
        </p:spPr>
      </p:pic>
      <p:cxnSp>
        <p:nvCxnSpPr>
          <p:cNvPr id="6" name="Straight Arrow Connector 5">
            <a:extLst>
              <a:ext uri="{FF2B5EF4-FFF2-40B4-BE49-F238E27FC236}">
                <a16:creationId xmlns:a16="http://schemas.microsoft.com/office/drawing/2014/main" id="{26CBEA0C-72E8-BF58-8FB1-716AE1EC5EDF}"/>
              </a:ext>
            </a:extLst>
          </p:cNvPr>
          <p:cNvCxnSpPr>
            <a:cxnSpLocks/>
          </p:cNvCxnSpPr>
          <p:nvPr/>
        </p:nvCxnSpPr>
        <p:spPr>
          <a:xfrm flipH="1" flipV="1">
            <a:off x="1107786" y="5388625"/>
            <a:ext cx="588811" cy="5040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780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768550" y="2286000"/>
            <a:ext cx="7175741" cy="40233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 </a:t>
            </a:r>
            <a:r>
              <a:rPr lang="en-US" sz="3200" dirty="0" err="1"/>
              <a:t>Dataframe</a:t>
            </a:r>
            <a:r>
              <a:rPr lang="en-US" sz="3200" dirty="0"/>
              <a:t> is the term for a type of table that aligns with the “tidy data” model</a:t>
            </a:r>
          </a:p>
          <a:p>
            <a:pPr>
              <a:buFont typeface="Arial" panose="020B0604020202020204" pitchFamily="34" charset="0"/>
              <a:buChar char="•"/>
            </a:pPr>
            <a:r>
              <a:rPr lang="en-US" sz="3200" dirty="0"/>
              <a:t> </a:t>
            </a:r>
            <a:r>
              <a:rPr lang="en-US" sz="3200" dirty="0" err="1"/>
              <a:t>Dataframes</a:t>
            </a:r>
            <a:r>
              <a:rPr lang="en-US" sz="3200" dirty="0"/>
              <a:t> are composed of:</a:t>
            </a:r>
          </a:p>
          <a:p>
            <a:pPr marL="630936" lvl="1" indent="-457200">
              <a:buFont typeface="Arial" panose="020B0604020202020204" pitchFamily="34" charset="0"/>
              <a:buChar char="•"/>
            </a:pPr>
            <a:r>
              <a:rPr lang="en-US" sz="3200" dirty="0"/>
              <a:t>Columns (Variables)</a:t>
            </a:r>
          </a:p>
          <a:p>
            <a:pPr marL="630936" lvl="1" indent="-457200">
              <a:buFont typeface="Arial" panose="020B0604020202020204" pitchFamily="34" charset="0"/>
              <a:buChar char="•"/>
            </a:pPr>
            <a:r>
              <a:rPr lang="en-US" sz="3200" dirty="0"/>
              <a:t>Rows (Observations)</a:t>
            </a:r>
          </a:p>
          <a:p>
            <a:pPr>
              <a:buFont typeface="Arial" panose="020B0604020202020204" pitchFamily="34" charset="0"/>
              <a:buChar char="•"/>
            </a:pPr>
            <a:r>
              <a:rPr lang="en-US" sz="3200" dirty="0"/>
              <a:t> </a:t>
            </a:r>
            <a:r>
              <a:rPr lang="en-US" sz="3200" dirty="0" err="1"/>
              <a:t>Dataframes</a:t>
            </a:r>
            <a:r>
              <a:rPr lang="en-US" sz="3200" dirty="0"/>
              <a:t> are objects and can be acted on like other objects</a:t>
            </a:r>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extLst>
              <a:ext uri="{28A0092B-C50C-407E-A947-70E740481C1C}">
                <a14:useLocalDpi xmlns:a14="http://schemas.microsoft.com/office/drawing/2010/main"/>
              </a:ext>
            </a:extLst>
          </a:blip>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968398" y="3507699"/>
            <a:ext cx="8090002" cy="655320"/>
            <a:chOff x="2080825" y="3162925"/>
            <a:chExt cx="8090002"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78374" y="4723160"/>
            <a:ext cx="7294115" cy="1679292"/>
            <a:chOff x="1919035" y="4333415"/>
            <a:chExt cx="7294115" cy="1679292"/>
          </a:xfrm>
        </p:grpSpPr>
        <p:grpSp>
          <p:nvGrpSpPr>
            <p:cNvPr id="20" name="Group 19"/>
            <p:cNvGrpSpPr/>
            <p:nvPr/>
          </p:nvGrpSpPr>
          <p:grpSpPr>
            <a:xfrm>
              <a:off x="8201740" y="4722760"/>
              <a:ext cx="1011410" cy="1020522"/>
              <a:chOff x="8201740" y="4722760"/>
              <a:chExt cx="1011410" cy="1020522"/>
            </a:xfrm>
          </p:grpSpPr>
          <p:pic>
            <p:nvPicPr>
              <p:cNvPr id="14" name="Picture 13"/>
              <p:cNvPicPr>
                <a:picLocks noChangeAspect="1"/>
              </p:cNvPicPr>
              <p:nvPr/>
            </p:nvPicPr>
            <p:blipFill>
              <a:blip r:embed="rId3"/>
              <a:stretch>
                <a:fillRect/>
              </a:stretch>
            </p:blipFill>
            <p:spPr>
              <a:xfrm>
                <a:off x="8201740" y="4722760"/>
                <a:ext cx="1011410" cy="1020522"/>
              </a:xfrm>
              <a:prstGeom prst="rect">
                <a:avLst/>
              </a:prstGeom>
            </p:spPr>
          </p:pic>
          <p:sp>
            <p:nvSpPr>
              <p:cNvPr id="15" name="TextBox 14"/>
              <p:cNvSpPr txBox="1"/>
              <p:nvPr/>
            </p:nvSpPr>
            <p:spPr>
              <a:xfrm>
                <a:off x="834856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242964" y="3676983"/>
              <a:ext cx="851328" cy="3221309"/>
            </a:xfrm>
            <a:prstGeom prst="rect">
              <a:avLst/>
            </a:prstGeom>
          </p:spPr>
        </p:pic>
      </p:grpSp>
      <p:pic>
        <p:nvPicPr>
          <p:cNvPr id="30" name="Picture 29"/>
          <p:cNvPicPr>
            <a:picLocks noChangeAspect="1"/>
          </p:cNvPicPr>
          <p:nvPr/>
        </p:nvPicPr>
        <p:blipFill>
          <a:blip r:embed="rId6"/>
          <a:stretch>
            <a:fillRect/>
          </a:stretch>
        </p:blipFill>
        <p:spPr>
          <a:xfrm>
            <a:off x="10939224" y="5629924"/>
            <a:ext cx="867049" cy="1006205"/>
          </a:xfrm>
          <a:prstGeom prst="rect">
            <a:avLst/>
          </a:prstGeom>
        </p:spPr>
      </p:pic>
    </p:spTree>
    <p:extLst>
      <p:ext uri="{BB962C8B-B14F-4D97-AF65-F5344CB8AC3E}">
        <p14:creationId xmlns:p14="http://schemas.microsoft.com/office/powerpoint/2010/main" val="266217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7"/>
            <a:ext cx="2365216" cy="1692772"/>
            <a:chOff x="1322364" y="4528477"/>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7"/>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spTree>
    <p:extLst>
      <p:ext uri="{BB962C8B-B14F-4D97-AF65-F5344CB8AC3E}">
        <p14:creationId xmlns:p14="http://schemas.microsoft.com/office/powerpoint/2010/main" val="372117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6"/>
            <a:ext cx="2365216" cy="1692772"/>
            <a:chOff x="1322364" y="4528479"/>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9"/>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333104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3227534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68398" y="3507699"/>
            <a:ext cx="8090002" cy="655320"/>
            <a:chOff x="2080825" y="3162925"/>
            <a:chExt cx="8090002" cy="655320"/>
          </a:xfrm>
        </p:grpSpPr>
        <p:sp>
          <p:nvSpPr>
            <p:cNvPr id="4" name="Rectangle 3"/>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80825" y="3235065"/>
              <a:ext cx="8090002"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 </a:t>
              </a:r>
              <a:r>
                <a:rPr lang="en-US" sz="2800" i="1"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file_name</a:t>
              </a:r>
              <a:r>
                <a:rPr lang="en-US" sz="2800" dirty="0">
                  <a:latin typeface="Monaco" charset="0"/>
                  <a:ea typeface="Monaco" charset="0"/>
                  <a:cs typeface="Monaco" charset="0"/>
                </a:rPr>
                <a:t>)</a:t>
              </a:r>
            </a:p>
          </p:txBody>
        </p:sp>
      </p:grpSp>
      <p:grpSp>
        <p:nvGrpSpPr>
          <p:cNvPr id="6" name="Group 5"/>
          <p:cNvGrpSpPr/>
          <p:nvPr/>
        </p:nvGrpSpPr>
        <p:grpSpPr>
          <a:xfrm>
            <a:off x="5226053" y="1907265"/>
            <a:ext cx="2365216" cy="1692771"/>
            <a:chOff x="1322364" y="4528478"/>
            <a:chExt cx="1503814" cy="1301318"/>
          </a:xfrm>
        </p:grpSpPr>
        <p:sp>
          <p:nvSpPr>
            <p:cNvPr id="7" name="Rounded Rectangular Callout 6"/>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9" name="Group 8"/>
          <p:cNvGrpSpPr/>
          <p:nvPr/>
        </p:nvGrpSpPr>
        <p:grpSpPr>
          <a:xfrm>
            <a:off x="7871281" y="1907264"/>
            <a:ext cx="2365216" cy="1692772"/>
            <a:chOff x="1322364" y="4528478"/>
            <a:chExt cx="1503814" cy="1301319"/>
          </a:xfrm>
        </p:grpSpPr>
        <p:sp>
          <p:nvSpPr>
            <p:cNvPr id="10" name="Rounded Rectangular Callout 9"/>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
        <p:nvSpPr>
          <p:cNvPr id="13" name="Rounded Rectangular Callout 12"/>
          <p:cNvSpPr/>
          <p:nvPr/>
        </p:nvSpPr>
        <p:spPr>
          <a:xfrm>
            <a:off x="1968398" y="4435786"/>
            <a:ext cx="6041571" cy="1246648"/>
          </a:xfrm>
          <a:prstGeom prst="wedgeRoundRectCallout">
            <a:avLst>
              <a:gd name="adj1" fmla="val -1739"/>
              <a:gd name="adj2" fmla="val -87600"/>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1968398" y="4279549"/>
            <a:ext cx="6041571" cy="1508105"/>
          </a:xfrm>
          <a:prstGeom prst="rect">
            <a:avLst/>
          </a:prstGeom>
          <a:noFill/>
        </p:spPr>
        <p:txBody>
          <a:bodyPr wrap="square" rtlCol="0" anchor="ctr">
            <a:spAutoFit/>
          </a:bodyPr>
          <a:lstStyle/>
          <a:p>
            <a:pPr algn="ctr"/>
            <a:endParaRPr lang="en-US" sz="1200" dirty="0">
              <a:solidFill>
                <a:schemeClr val="bg1"/>
              </a:solidFill>
            </a:endParaRPr>
          </a:p>
          <a:p>
            <a:pPr algn="ctr"/>
            <a:r>
              <a:rPr lang="en-US" sz="4000" dirty="0">
                <a:solidFill>
                  <a:schemeClr val="bg1"/>
                </a:solidFill>
              </a:rPr>
              <a:t>assignment operator</a:t>
            </a:r>
          </a:p>
          <a:p>
            <a:pPr algn="ctr"/>
            <a:r>
              <a:rPr lang="en-US" sz="2800" dirty="0">
                <a:solidFill>
                  <a:schemeClr val="bg1"/>
                </a:solidFill>
              </a:rPr>
              <a:t>(“gets”)</a:t>
            </a:r>
            <a:endParaRPr lang="en-US" dirty="0">
              <a:solidFill>
                <a:schemeClr val="bg1"/>
              </a:solidFill>
            </a:endParaRPr>
          </a:p>
          <a:p>
            <a:pPr algn="ctr"/>
            <a:endParaRPr lang="en-US" sz="1200" dirty="0">
              <a:solidFill>
                <a:schemeClr val="bg1"/>
              </a:solidFill>
            </a:endParaRPr>
          </a:p>
        </p:txBody>
      </p:sp>
      <p:grpSp>
        <p:nvGrpSpPr>
          <p:cNvPr id="12" name="Group 11"/>
          <p:cNvGrpSpPr/>
          <p:nvPr/>
        </p:nvGrpSpPr>
        <p:grpSpPr>
          <a:xfrm>
            <a:off x="1968398" y="1876487"/>
            <a:ext cx="2365216" cy="1754326"/>
            <a:chOff x="1968398" y="1876487"/>
            <a:chExt cx="2365216" cy="1754326"/>
          </a:xfrm>
        </p:grpSpPr>
        <p:sp>
          <p:nvSpPr>
            <p:cNvPr id="16" name="Rounded Rectangular Callout 15"/>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2303081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678103" y="3569461"/>
            <a:ext cx="7950819" cy="655320"/>
            <a:chOff x="3420610" y="3224687"/>
            <a:chExt cx="6236956" cy="655320"/>
          </a:xfrm>
        </p:grpSpPr>
        <p:sp>
          <p:nvSpPr>
            <p:cNvPr id="7" name="Rectangle 6"/>
            <p:cNvSpPr/>
            <p:nvPr/>
          </p:nvSpPr>
          <p:spPr>
            <a:xfrm>
              <a:off x="3420610" y="3224687"/>
              <a:ext cx="6236956"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0610" y="3311015"/>
              <a:ext cx="6010947" cy="523220"/>
            </a:xfrm>
            <a:prstGeom prst="rect">
              <a:avLst/>
            </a:prstGeom>
            <a:noFill/>
          </p:spPr>
          <p:txBody>
            <a:bodyPr wrap="square" rtlCol="0">
              <a:spAutoFit/>
            </a:bodyPr>
            <a:lstStyle/>
            <a:p>
              <a:r>
                <a:rPr lang="en-US" sz="2800" dirty="0">
                  <a:solidFill>
                    <a:srgbClr val="0070C0"/>
                  </a:solidFill>
                  <a:latin typeface="Monaco" charset="0"/>
                  <a:ea typeface="Monaco" charset="0"/>
                  <a:cs typeface="Monaco" charset="0"/>
                </a:rPr>
                <a:t>chem </a:t>
              </a:r>
              <a:r>
                <a:rPr lang="en-US" sz="2800" dirty="0">
                  <a:latin typeface="Monaco" charset="0"/>
                  <a:ea typeface="Monaco" charset="0"/>
                  <a:cs typeface="Monaco" charset="0"/>
                </a:rPr>
                <a:t>&lt;- </a:t>
              </a:r>
              <a:r>
                <a:rPr lang="en-US" sz="2800" b="1" dirty="0" err="1">
                  <a:latin typeface="Monaco" charset="0"/>
                  <a:ea typeface="Monaco" charset="0"/>
                  <a:cs typeface="Monaco" charset="0"/>
                </a:rPr>
                <a:t>read_csv</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chem_data.csv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31458" y="740977"/>
            <a:ext cx="3871573" cy="830997"/>
          </a:xfrm>
          <a:prstGeom prst="rect">
            <a:avLst/>
          </a:prstGeom>
        </p:spPr>
        <p:txBody>
          <a:bodyPr wrap="none">
            <a:spAutoFit/>
          </a:bodyPr>
          <a:lstStyle/>
          <a:p>
            <a:r>
              <a:rPr lang="en-US" sz="4800" dirty="0" err="1">
                <a:latin typeface="Monaco" charset="0"/>
                <a:ea typeface="Monaco" charset="0"/>
                <a:cs typeface="Monaco" charset="0"/>
              </a:rPr>
              <a:t>read_csv</a:t>
            </a:r>
            <a:r>
              <a:rPr lang="en-US" sz="4800" dirty="0">
                <a:latin typeface="Monaco" charset="0"/>
                <a:ea typeface="Monaco" charset="0"/>
                <a:cs typeface="Monaco" charset="0"/>
              </a:rPr>
              <a:t>()</a:t>
            </a:r>
            <a:endParaRPr lang="en-US" sz="4800" dirty="0"/>
          </a:p>
        </p:txBody>
      </p:sp>
      <p:grpSp>
        <p:nvGrpSpPr>
          <p:cNvPr id="21" name="Group 20"/>
          <p:cNvGrpSpPr/>
          <p:nvPr/>
        </p:nvGrpSpPr>
        <p:grpSpPr>
          <a:xfrm>
            <a:off x="1844084" y="47231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1853" y="1893260"/>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1853" y="4572151"/>
            <a:ext cx="2365216" cy="369332"/>
          </a:xfrm>
          <a:prstGeom prst="rect">
            <a:avLst/>
          </a:prstGeom>
        </p:spPr>
        <p:txBody>
          <a:bodyPr wrap="square">
            <a:spAutoFit/>
          </a:bodyPr>
          <a:lstStyle/>
          <a:p>
            <a:pPr algn="ctr"/>
            <a:r>
              <a:rPr lang="en-US" dirty="0">
                <a:solidFill>
                  <a:srgbClr val="0070C0"/>
                </a:solidFill>
                <a:latin typeface="Monaco" charset="0"/>
                <a:ea typeface="Monaco" charset="0"/>
                <a:cs typeface="Monaco" charset="0"/>
              </a:rPr>
              <a:t>chem</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485090" y="4553583"/>
            <a:ext cx="1976823" cy="369332"/>
          </a:xfrm>
          <a:prstGeom prst="rect">
            <a:avLst/>
          </a:prstGeom>
        </p:spPr>
        <p:txBody>
          <a:bodyPr wrap="none">
            <a:spAutoFit/>
          </a:bodyPr>
          <a:lstStyle/>
          <a:p>
            <a:r>
              <a:rPr lang="en-US" dirty="0" err="1">
                <a:solidFill>
                  <a:srgbClr val="0070C0"/>
                </a:solidFill>
                <a:latin typeface="Monaco" charset="0"/>
              </a:rPr>
              <a:t>chem_data.csv</a:t>
            </a:r>
            <a:endParaRPr lang="en-US" dirty="0"/>
          </a:p>
        </p:txBody>
      </p:sp>
    </p:spTree>
    <p:extLst>
      <p:ext uri="{BB962C8B-B14F-4D97-AF65-F5344CB8AC3E}">
        <p14:creationId xmlns:p14="http://schemas.microsoft.com/office/powerpoint/2010/main" val="243388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2C7E-AE49-512F-C1BB-C28A86D06E3A}"/>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C94C28BE-5736-1695-881A-82113FF62FD8}"/>
              </a:ext>
            </a:extLst>
          </p:cNvPr>
          <p:cNvSpPr>
            <a:spLocks noGrp="1"/>
          </p:cNvSpPr>
          <p:nvPr>
            <p:ph type="body" sz="quarter" idx="13"/>
          </p:nvPr>
        </p:nvSpPr>
        <p:spPr>
          <a:xfrm>
            <a:off x="949713" y="2084832"/>
            <a:ext cx="10292574" cy="4312742"/>
          </a:xfrm>
        </p:spPr>
        <p:txBody>
          <a:bodyPr>
            <a:normAutofit fontScale="77500" lnSpcReduction="20000"/>
          </a:bodyPr>
          <a:lstStyle/>
          <a:p>
            <a:pPr marL="914400" indent="-914400">
              <a:buFont typeface="+mj-lt"/>
              <a:buAutoNum type="arabicPeriod"/>
            </a:pPr>
            <a:r>
              <a:rPr lang="en-US" dirty="0"/>
              <a:t>In the pre-course instructions I provided a </a:t>
            </a:r>
            <a:r>
              <a:rPr lang="en-US" dirty="0" err="1">
                <a:solidFill>
                  <a:schemeClr val="accent1"/>
                </a:solidFill>
              </a:rPr>
              <a:t>chem_data.csv</a:t>
            </a:r>
            <a:r>
              <a:rPr lang="en-US" dirty="0">
                <a:solidFill>
                  <a:schemeClr val="accent1"/>
                </a:solidFill>
              </a:rPr>
              <a:t> </a:t>
            </a:r>
            <a:r>
              <a:rPr lang="en-US" dirty="0"/>
              <a:t>file we will work with: find that file on your local computer</a:t>
            </a:r>
          </a:p>
          <a:p>
            <a:pPr marL="914400" indent="-914400">
              <a:buFont typeface="+mj-lt"/>
              <a:buAutoNum type="arabicPeriod"/>
            </a:pPr>
            <a:r>
              <a:rPr lang="en-US" dirty="0"/>
              <a:t>In your </a:t>
            </a:r>
            <a:r>
              <a:rPr lang="en-US" dirty="0">
                <a:solidFill>
                  <a:schemeClr val="accent1"/>
                </a:solidFill>
              </a:rPr>
              <a:t>core</a:t>
            </a:r>
            <a:r>
              <a:rPr lang="en-US" dirty="0"/>
              <a:t> folder (viewable in the Files window of RStudio) add a </a:t>
            </a:r>
            <a:r>
              <a:rPr lang="en-US" dirty="0">
                <a:solidFill>
                  <a:schemeClr val="accent1"/>
                </a:solidFill>
              </a:rPr>
              <a:t>data</a:t>
            </a:r>
            <a:r>
              <a:rPr lang="en-US" dirty="0"/>
              <a:t> folder and navigate there</a:t>
            </a:r>
          </a:p>
          <a:p>
            <a:pPr marL="914400" indent="-914400">
              <a:buFont typeface="+mj-lt"/>
              <a:buAutoNum type="arabicPeriod"/>
            </a:pPr>
            <a:r>
              <a:rPr lang="en-US" dirty="0"/>
              <a:t>Using the </a:t>
            </a:r>
            <a:r>
              <a:rPr lang="en-US" dirty="0">
                <a:solidFill>
                  <a:schemeClr val="accent1"/>
                </a:solidFill>
              </a:rPr>
              <a:t>Upload</a:t>
            </a:r>
            <a:r>
              <a:rPr lang="en-US" dirty="0"/>
              <a:t> button in RStudio, import the </a:t>
            </a:r>
            <a:r>
              <a:rPr lang="en-US" dirty="0" err="1">
                <a:solidFill>
                  <a:schemeClr val="accent1"/>
                </a:solidFill>
              </a:rPr>
              <a:t>chem_data.csv</a:t>
            </a:r>
            <a:r>
              <a:rPr lang="en-US" dirty="0">
                <a:solidFill>
                  <a:schemeClr val="accent1"/>
                </a:solidFill>
              </a:rPr>
              <a:t> </a:t>
            </a:r>
            <a:r>
              <a:rPr lang="en-US" dirty="0"/>
              <a:t>file into the </a:t>
            </a:r>
            <a:r>
              <a:rPr lang="en-US" dirty="0">
                <a:solidFill>
                  <a:schemeClr val="accent1"/>
                </a:solidFill>
              </a:rPr>
              <a:t>data</a:t>
            </a:r>
            <a:r>
              <a:rPr lang="en-US" dirty="0"/>
              <a:t> folder</a:t>
            </a:r>
          </a:p>
          <a:p>
            <a:pPr marL="914400" indent="-914400">
              <a:buFont typeface="+mj-lt"/>
              <a:buAutoNum type="arabicPeriod"/>
            </a:pPr>
            <a:r>
              <a:rPr lang="en-US" dirty="0"/>
              <a:t>Put up your sticky when you are done</a:t>
            </a:r>
          </a:p>
        </p:txBody>
      </p:sp>
    </p:spTree>
    <p:extLst>
      <p:ext uri="{BB962C8B-B14F-4D97-AF65-F5344CB8AC3E}">
        <p14:creationId xmlns:p14="http://schemas.microsoft.com/office/powerpoint/2010/main" val="189312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DCF1-108C-D951-FE0A-977226EC8C37}"/>
              </a:ext>
            </a:extLst>
          </p:cNvPr>
          <p:cNvSpPr>
            <a:spLocks noGrp="1"/>
          </p:cNvSpPr>
          <p:nvPr>
            <p:ph type="title"/>
          </p:nvPr>
        </p:nvSpPr>
        <p:spPr/>
        <p:txBody>
          <a:bodyPr/>
          <a:lstStyle/>
          <a:p>
            <a:r>
              <a:rPr lang="en-US" dirty="0"/>
              <a:t>Best Practice: Data Analysis Should be Separated from Raw Data</a:t>
            </a:r>
          </a:p>
        </p:txBody>
      </p:sp>
      <p:sp>
        <p:nvSpPr>
          <p:cNvPr id="3" name="Content Placeholder 2">
            <a:extLst>
              <a:ext uri="{FF2B5EF4-FFF2-40B4-BE49-F238E27FC236}">
                <a16:creationId xmlns:a16="http://schemas.microsoft.com/office/drawing/2014/main" id="{D4C49C99-0D70-5FAF-449E-0FFC2A7CFF2B}"/>
              </a:ext>
            </a:extLst>
          </p:cNvPr>
          <p:cNvSpPr>
            <a:spLocks noGrp="1"/>
          </p:cNvSpPr>
          <p:nvPr>
            <p:ph idx="1"/>
          </p:nvPr>
        </p:nvSpPr>
        <p:spPr/>
        <p:txBody>
          <a:bodyPr>
            <a:normAutofit/>
          </a:bodyPr>
          <a:lstStyle/>
          <a:p>
            <a:pPr>
              <a:buFont typeface="Arial" panose="020B0604020202020204" pitchFamily="34" charset="0"/>
              <a:buChar char="•"/>
            </a:pPr>
            <a:r>
              <a:rPr lang="en-US" sz="3200" dirty="0"/>
              <a:t> No matter how you choose to analyze your data you should always create a new file for your analysis</a:t>
            </a:r>
          </a:p>
          <a:p>
            <a:pPr>
              <a:buFont typeface="Arial" panose="020B0604020202020204" pitchFamily="34" charset="0"/>
              <a:buChar char="•"/>
            </a:pPr>
            <a:r>
              <a:rPr lang="en-US" sz="3200" dirty="0"/>
              <a:t> Why?</a:t>
            </a:r>
          </a:p>
          <a:p>
            <a:pPr lvl="1">
              <a:buFont typeface="Arial" panose="020B0604020202020204" pitchFamily="34" charset="0"/>
              <a:buChar char="•"/>
            </a:pPr>
            <a:r>
              <a:rPr lang="en-US" sz="2800" dirty="0"/>
              <a:t> Traceability: it is more difficult to identify mistakes in an analysis if you can’t look back at what you originally received</a:t>
            </a:r>
          </a:p>
          <a:p>
            <a:pPr lvl="1">
              <a:buFont typeface="Arial" panose="020B0604020202020204" pitchFamily="34" charset="0"/>
              <a:buChar char="•"/>
            </a:pPr>
            <a:r>
              <a:rPr lang="en-US" sz="2800" dirty="0"/>
              <a:t> Mistakes: if you overwrite an important cell or field you may not be able to identify the mistake and may not be able to fix it without re-requesting the data</a:t>
            </a:r>
          </a:p>
        </p:txBody>
      </p:sp>
    </p:spTree>
    <p:extLst>
      <p:ext uri="{BB962C8B-B14F-4D97-AF65-F5344CB8AC3E}">
        <p14:creationId xmlns:p14="http://schemas.microsoft.com/office/powerpoint/2010/main" val="30296760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How do you separate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pPr>
              <a:buFont typeface="Arial" panose="020B0604020202020204" pitchFamily="34" charset="0"/>
              <a:buChar char="•"/>
            </a:pPr>
            <a:r>
              <a:rPr lang="en-US" sz="3200" dirty="0"/>
              <a:t> In Excel: use “Save As…” immediately after you receive your data</a:t>
            </a:r>
          </a:p>
          <a:p>
            <a:pPr>
              <a:buFont typeface="Arial" panose="020B0604020202020204" pitchFamily="34" charset="0"/>
              <a:buChar char="•"/>
            </a:pPr>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 (later this lesson)</a:t>
            </a:r>
          </a:p>
          <a:p>
            <a:pPr>
              <a:buFont typeface="Arial" panose="020B0604020202020204" pitchFamily="34" charset="0"/>
              <a:buChar char="•"/>
            </a:pPr>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53191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p:txBody>
          <a:bodyPr/>
          <a:lstStyle/>
          <a:p>
            <a:r>
              <a:rPr lang="en-US" sz="3200" dirty="0"/>
              <a:t> Before diving into a data analysis, lay eyes on the data set</a:t>
            </a:r>
          </a:p>
          <a:p>
            <a:pPr lvl="1"/>
            <a:r>
              <a:rPr lang="en-US" dirty="0"/>
              <a:t> </a:t>
            </a:r>
            <a:r>
              <a:rPr lang="en-US" sz="2800" dirty="0"/>
              <a:t>Can open the file in Excel</a:t>
            </a:r>
          </a:p>
          <a:p>
            <a:pPr lvl="1"/>
            <a:r>
              <a:rPr lang="en-US" sz="2800" dirty="0"/>
              <a:t> Programming language development environment may also allow you to look at the raw data – e.g. </a:t>
            </a:r>
            <a:r>
              <a:rPr lang="en-US" sz="2800" dirty="0" err="1"/>
              <a:t>Rstudio</a:t>
            </a:r>
            <a:endParaRPr lang="en-US" sz="2800" dirty="0"/>
          </a:p>
          <a:p>
            <a:r>
              <a:rPr lang="en-US" sz="3200" dirty="0"/>
              <a:t> Understand the meaning of rows and columns: tidy data</a:t>
            </a:r>
          </a:p>
        </p:txBody>
      </p:sp>
    </p:spTree>
    <p:extLst>
      <p:ext uri="{BB962C8B-B14F-4D97-AF65-F5344CB8AC3E}">
        <p14:creationId xmlns:p14="http://schemas.microsoft.com/office/powerpoint/2010/main" val="1402417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In your pre-course instructions the course website was shared with instructions to download the material. Access that material (you may need to unzip the download) and </a:t>
            </a:r>
            <a:r>
              <a:rPr lang="en-US" sz="4400" dirty="0">
                <a:solidFill>
                  <a:schemeClr val="accent1"/>
                </a:solidFill>
              </a:rPr>
              <a:t>Upload</a:t>
            </a:r>
            <a:r>
              <a:rPr lang="en-US" sz="4400" dirty="0"/>
              <a:t> the numbered .</a:t>
            </a:r>
            <a:r>
              <a:rPr lang="en-US" sz="4400" dirty="0" err="1"/>
              <a:t>qmd</a:t>
            </a:r>
            <a:r>
              <a:rPr lang="en-US" sz="4400" dirty="0"/>
              <a:t> files into your </a:t>
            </a:r>
            <a:r>
              <a:rPr lang="en-US" sz="4400" dirty="0">
                <a:solidFill>
                  <a:schemeClr val="accent1"/>
                </a:solidFill>
              </a:rPr>
              <a:t>core</a:t>
            </a:r>
            <a:r>
              <a:rPr lang="en-US" sz="4400" dirty="0"/>
              <a:t> folder.</a:t>
            </a:r>
          </a:p>
          <a:p>
            <a:pPr marL="0" indent="0">
              <a:buNone/>
            </a:pPr>
            <a:endParaRPr lang="en-US" sz="4400" dirty="0"/>
          </a:p>
          <a:p>
            <a:pPr marL="0" indent="0">
              <a:buNone/>
            </a:pPr>
            <a:r>
              <a:rPr lang="en-US" sz="4400" dirty="0"/>
              <a:t>Open the Quarto file: </a:t>
            </a:r>
          </a:p>
          <a:p>
            <a:pPr marL="0" indent="0">
              <a:buNone/>
            </a:pP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endParaRPr lang="en-US" sz="4400" dirty="0"/>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39297082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with medium confidence">
            <a:extLst>
              <a:ext uri="{FF2B5EF4-FFF2-40B4-BE49-F238E27FC236}">
                <a16:creationId xmlns:a16="http://schemas.microsoft.com/office/drawing/2014/main" id="{539D8E7A-E5C2-54BE-7E33-77DF35822513}"/>
              </a:ext>
            </a:extLst>
          </p:cNvPr>
          <p:cNvPicPr>
            <a:picLocks noChangeAspect="1"/>
          </p:cNvPicPr>
          <p:nvPr/>
        </p:nvPicPr>
        <p:blipFill>
          <a:blip r:embed="rId2"/>
          <a:stretch>
            <a:fillRect/>
          </a:stretch>
        </p:blipFill>
        <p:spPr>
          <a:xfrm>
            <a:off x="566425" y="0"/>
            <a:ext cx="11059149" cy="6858000"/>
          </a:xfrm>
          <a:prstGeom prst="rect">
            <a:avLst/>
          </a:prstGeom>
        </p:spPr>
      </p:pic>
      <p:cxnSp>
        <p:nvCxnSpPr>
          <p:cNvPr id="5" name="Straight Arrow Connector 4">
            <a:extLst>
              <a:ext uri="{FF2B5EF4-FFF2-40B4-BE49-F238E27FC236}">
                <a16:creationId xmlns:a16="http://schemas.microsoft.com/office/drawing/2014/main" id="{12A4429F-70D5-3020-BEF6-7F46EFC8D83B}"/>
              </a:ext>
            </a:extLst>
          </p:cNvPr>
          <p:cNvCxnSpPr>
            <a:cxnSpLocks/>
          </p:cNvCxnSpPr>
          <p:nvPr/>
        </p:nvCxnSpPr>
        <p:spPr>
          <a:xfrm flipH="1" flipV="1">
            <a:off x="7089522" y="1337083"/>
            <a:ext cx="566057" cy="381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D72737D-4EF2-C6B7-913E-C75BEBA76B32}"/>
              </a:ext>
            </a:extLst>
          </p:cNvPr>
          <p:cNvSpPr txBox="1"/>
          <p:nvPr/>
        </p:nvSpPr>
        <p:spPr>
          <a:xfrm>
            <a:off x="7699629" y="1527583"/>
            <a:ext cx="3940628" cy="461665"/>
          </a:xfrm>
          <a:prstGeom prst="rect">
            <a:avLst/>
          </a:prstGeom>
          <a:noFill/>
        </p:spPr>
        <p:txBody>
          <a:bodyPr wrap="square" rtlCol="0">
            <a:spAutoFit/>
          </a:bodyPr>
          <a:lstStyle/>
          <a:p>
            <a:r>
              <a:rPr lang="en-US" sz="2400" dirty="0"/>
              <a:t>Click on object in Environment</a:t>
            </a:r>
          </a:p>
        </p:txBody>
      </p:sp>
      <p:cxnSp>
        <p:nvCxnSpPr>
          <p:cNvPr id="8" name="Straight Arrow Connector 7">
            <a:extLst>
              <a:ext uri="{FF2B5EF4-FFF2-40B4-BE49-F238E27FC236}">
                <a16:creationId xmlns:a16="http://schemas.microsoft.com/office/drawing/2014/main" id="{5159FBE4-0C55-9B66-3EA2-20FE31655833}"/>
              </a:ext>
            </a:extLst>
          </p:cNvPr>
          <p:cNvCxnSpPr>
            <a:cxnSpLocks/>
          </p:cNvCxnSpPr>
          <p:nvPr/>
        </p:nvCxnSpPr>
        <p:spPr>
          <a:xfrm flipH="1">
            <a:off x="2149929" y="579863"/>
            <a:ext cx="292188" cy="2944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C1DEA7-CDE0-17C0-B847-8DD1D32E5ACF}"/>
              </a:ext>
            </a:extLst>
          </p:cNvPr>
          <p:cNvSpPr txBox="1"/>
          <p:nvPr/>
        </p:nvSpPr>
        <p:spPr>
          <a:xfrm>
            <a:off x="2442117" y="283824"/>
            <a:ext cx="4463142" cy="461665"/>
          </a:xfrm>
          <a:prstGeom prst="rect">
            <a:avLst/>
          </a:prstGeom>
          <a:noFill/>
        </p:spPr>
        <p:txBody>
          <a:bodyPr wrap="square" rtlCol="0">
            <a:spAutoFit/>
          </a:bodyPr>
          <a:lstStyle/>
          <a:p>
            <a:r>
              <a:rPr lang="en-US" sz="2400" dirty="0"/>
              <a:t>Can sort by clicking on variable</a:t>
            </a:r>
          </a:p>
        </p:txBody>
      </p:sp>
      <p:sp>
        <p:nvSpPr>
          <p:cNvPr id="12" name="Oval 11">
            <a:extLst>
              <a:ext uri="{FF2B5EF4-FFF2-40B4-BE49-F238E27FC236}">
                <a16:creationId xmlns:a16="http://schemas.microsoft.com/office/drawing/2014/main" id="{845C41E8-19A6-D295-D33F-1D94238F3B18}"/>
              </a:ext>
            </a:extLst>
          </p:cNvPr>
          <p:cNvSpPr/>
          <p:nvPr/>
        </p:nvSpPr>
        <p:spPr>
          <a:xfrm>
            <a:off x="272143" y="6340929"/>
            <a:ext cx="1676400" cy="424543"/>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0EE9A07-008A-77BE-B92D-9F6315115CE0}"/>
              </a:ext>
            </a:extLst>
          </p:cNvPr>
          <p:cNvSpPr txBox="1"/>
          <p:nvPr/>
        </p:nvSpPr>
        <p:spPr>
          <a:xfrm>
            <a:off x="1948543" y="6340929"/>
            <a:ext cx="4463142" cy="461665"/>
          </a:xfrm>
          <a:prstGeom prst="rect">
            <a:avLst/>
          </a:prstGeom>
          <a:noFill/>
        </p:spPr>
        <p:txBody>
          <a:bodyPr wrap="square" rtlCol="0">
            <a:spAutoFit/>
          </a:bodyPr>
          <a:lstStyle/>
          <a:p>
            <a:r>
              <a:rPr lang="en-US" sz="2400" dirty="0"/>
              <a:t>Can open up viewer from console</a:t>
            </a:r>
          </a:p>
        </p:txBody>
      </p:sp>
    </p:spTree>
    <p:extLst>
      <p:ext uri="{BB962C8B-B14F-4D97-AF65-F5344CB8AC3E}">
        <p14:creationId xmlns:p14="http://schemas.microsoft.com/office/powerpoint/2010/main" val="2479382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895C609-6379-0ABA-3132-5B2A109D5C70}"/>
              </a:ext>
            </a:extLst>
          </p:cNvPr>
          <p:cNvPicPr>
            <a:picLocks noChangeAspect="1"/>
          </p:cNvPicPr>
          <p:nvPr/>
        </p:nvPicPr>
        <p:blipFill>
          <a:blip r:embed="rId2"/>
          <a:stretch>
            <a:fillRect/>
          </a:stretch>
        </p:blipFill>
        <p:spPr>
          <a:xfrm>
            <a:off x="1241728" y="0"/>
            <a:ext cx="9519108" cy="6724185"/>
          </a:xfrm>
          <a:prstGeom prst="rect">
            <a:avLst/>
          </a:prstGeom>
        </p:spPr>
      </p:pic>
      <p:cxnSp>
        <p:nvCxnSpPr>
          <p:cNvPr id="4" name="Straight Arrow Connector 3">
            <a:extLst>
              <a:ext uri="{FF2B5EF4-FFF2-40B4-BE49-F238E27FC236}">
                <a16:creationId xmlns:a16="http://schemas.microsoft.com/office/drawing/2014/main" id="{0040B11C-3F9C-E94D-9B0E-46A91593FE0A}"/>
              </a:ext>
            </a:extLst>
          </p:cNvPr>
          <p:cNvCxnSpPr>
            <a:cxnSpLocks/>
            <a:stCxn id="5" idx="1"/>
          </p:cNvCxnSpPr>
          <p:nvPr/>
        </p:nvCxnSpPr>
        <p:spPr>
          <a:xfrm flipH="1">
            <a:off x="2895600" y="626741"/>
            <a:ext cx="1458088" cy="3613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7F9DD9D-50D8-335D-B2AE-F515ED404AE6}"/>
              </a:ext>
            </a:extLst>
          </p:cNvPr>
          <p:cNvSpPr txBox="1"/>
          <p:nvPr/>
        </p:nvSpPr>
        <p:spPr>
          <a:xfrm>
            <a:off x="4353688" y="395908"/>
            <a:ext cx="4463142" cy="461665"/>
          </a:xfrm>
          <a:prstGeom prst="rect">
            <a:avLst/>
          </a:prstGeom>
          <a:noFill/>
        </p:spPr>
        <p:txBody>
          <a:bodyPr wrap="square" rtlCol="0">
            <a:spAutoFit/>
          </a:bodyPr>
          <a:lstStyle/>
          <a:p>
            <a:r>
              <a:rPr lang="en-US" sz="2400" dirty="0"/>
              <a:t>Filter can search variables</a:t>
            </a:r>
          </a:p>
        </p:txBody>
      </p:sp>
      <p:cxnSp>
        <p:nvCxnSpPr>
          <p:cNvPr id="6" name="Straight Arrow Connector 5">
            <a:extLst>
              <a:ext uri="{FF2B5EF4-FFF2-40B4-BE49-F238E27FC236}">
                <a16:creationId xmlns:a16="http://schemas.microsoft.com/office/drawing/2014/main" id="{026578AD-F3BA-C08F-0336-5A641278F2BE}"/>
              </a:ext>
            </a:extLst>
          </p:cNvPr>
          <p:cNvCxnSpPr>
            <a:cxnSpLocks/>
          </p:cNvCxnSpPr>
          <p:nvPr/>
        </p:nvCxnSpPr>
        <p:spPr>
          <a:xfrm>
            <a:off x="7672039" y="807439"/>
            <a:ext cx="322658" cy="491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1F0AF-C7FD-E883-1DB9-8DB0DE00C0B5}"/>
              </a:ext>
            </a:extLst>
          </p:cNvPr>
          <p:cNvCxnSpPr>
            <a:cxnSpLocks/>
          </p:cNvCxnSpPr>
          <p:nvPr/>
        </p:nvCxnSpPr>
        <p:spPr>
          <a:xfrm flipH="1" flipV="1">
            <a:off x="2694215" y="5719680"/>
            <a:ext cx="402770" cy="41163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F4E252-50B8-5D30-17A1-296E958A4A2B}"/>
              </a:ext>
            </a:extLst>
          </p:cNvPr>
          <p:cNvSpPr txBox="1"/>
          <p:nvPr/>
        </p:nvSpPr>
        <p:spPr>
          <a:xfrm>
            <a:off x="3208897" y="5900479"/>
            <a:ext cx="4463142" cy="461665"/>
          </a:xfrm>
          <a:prstGeom prst="rect">
            <a:avLst/>
          </a:prstGeom>
          <a:noFill/>
        </p:spPr>
        <p:txBody>
          <a:bodyPr wrap="square" rtlCol="0">
            <a:spAutoFit/>
          </a:bodyPr>
          <a:lstStyle/>
          <a:p>
            <a:r>
              <a:rPr lang="en-US" sz="2400" dirty="0"/>
              <a:t>Shows rows meeting criteria</a:t>
            </a:r>
          </a:p>
        </p:txBody>
      </p:sp>
    </p:spTree>
    <p:extLst>
      <p:ext uri="{BB962C8B-B14F-4D97-AF65-F5344CB8AC3E}">
        <p14:creationId xmlns:p14="http://schemas.microsoft.com/office/powerpoint/2010/main" val="3503859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4C05-E0F4-2485-2E23-BC8CCA7AEEFA}"/>
              </a:ext>
            </a:extLst>
          </p:cNvPr>
          <p:cNvSpPr>
            <a:spLocks noGrp="1"/>
          </p:cNvSpPr>
          <p:nvPr>
            <p:ph type="title"/>
          </p:nvPr>
        </p:nvSpPr>
        <p:spPr/>
        <p:txBody>
          <a:bodyPr/>
          <a:lstStyle/>
          <a:p>
            <a:r>
              <a:rPr lang="en-US" dirty="0"/>
              <a:t>Best Practice: Always Inspect your Raw Data</a:t>
            </a:r>
          </a:p>
        </p:txBody>
      </p:sp>
      <p:sp>
        <p:nvSpPr>
          <p:cNvPr id="3" name="Content Placeholder 2">
            <a:extLst>
              <a:ext uri="{FF2B5EF4-FFF2-40B4-BE49-F238E27FC236}">
                <a16:creationId xmlns:a16="http://schemas.microsoft.com/office/drawing/2014/main" id="{5D39509D-9E6E-4870-A33B-1013FA4031D4}"/>
              </a:ext>
            </a:extLst>
          </p:cNvPr>
          <p:cNvSpPr>
            <a:spLocks noGrp="1"/>
          </p:cNvSpPr>
          <p:nvPr>
            <p:ph idx="1"/>
          </p:nvPr>
        </p:nvSpPr>
        <p:spPr>
          <a:xfrm>
            <a:off x="1024128" y="2286000"/>
            <a:ext cx="9720073" cy="4572000"/>
          </a:xfrm>
        </p:spPr>
        <p:txBody>
          <a:bodyPr>
            <a:normAutofit/>
          </a:bodyPr>
          <a:lstStyle/>
          <a:p>
            <a:r>
              <a:rPr lang="en-US" sz="3200" dirty="0"/>
              <a:t> Inspect for any missing data</a:t>
            </a:r>
          </a:p>
          <a:p>
            <a:pPr lvl="1"/>
            <a:r>
              <a:rPr lang="en-US" sz="2800" dirty="0"/>
              <a:t> How is missing data represented? Blanks, NULLs (SQL), NAs (R), -1?</a:t>
            </a:r>
          </a:p>
          <a:p>
            <a:pPr lvl="1"/>
            <a:r>
              <a:rPr lang="en-US" sz="2800" dirty="0"/>
              <a:t> Programming languages provide functions that perform a summary of the data set</a:t>
            </a:r>
          </a:p>
          <a:p>
            <a:r>
              <a:rPr lang="en-US" sz="3200" dirty="0"/>
              <a:t> If applicable, sort data column by column</a:t>
            </a:r>
          </a:p>
          <a:p>
            <a:pPr lvl="1"/>
            <a:r>
              <a:rPr lang="en-US" sz="2800" dirty="0"/>
              <a:t> Most helpful if each column = specific field or data element </a:t>
            </a:r>
          </a:p>
          <a:p>
            <a:pPr lvl="1"/>
            <a:r>
              <a:rPr lang="en-US" sz="2800" dirty="0"/>
              <a:t> Helpful to see the “lowest” and “highest” values by column</a:t>
            </a:r>
          </a:p>
          <a:p>
            <a:pPr lvl="1"/>
            <a:r>
              <a:rPr lang="en-US" sz="2800" dirty="0"/>
              <a:t> </a:t>
            </a:r>
            <a:r>
              <a:rPr lang="en-US" sz="2800" i="1" dirty="0"/>
              <a:t>Can identify unexpected data types </a:t>
            </a:r>
          </a:p>
        </p:txBody>
      </p:sp>
    </p:spTree>
    <p:extLst>
      <p:ext uri="{BB962C8B-B14F-4D97-AF65-F5344CB8AC3E}">
        <p14:creationId xmlns:p14="http://schemas.microsoft.com/office/powerpoint/2010/main" val="548893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Data Types</a:t>
            </a:r>
          </a:p>
        </p:txBody>
      </p:sp>
    </p:spTree>
    <p:extLst>
      <p:ext uri="{BB962C8B-B14F-4D97-AF65-F5344CB8AC3E}">
        <p14:creationId xmlns:p14="http://schemas.microsoft.com/office/powerpoint/2010/main" val="1723993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B3F2C-B395-2508-3181-5033C4EE5BC1}"/>
              </a:ext>
            </a:extLst>
          </p:cNvPr>
          <p:cNvSpPr>
            <a:spLocks noGrp="1"/>
          </p:cNvSpPr>
          <p:nvPr>
            <p:ph type="title"/>
          </p:nvPr>
        </p:nvSpPr>
        <p:spPr/>
        <p:txBody>
          <a:bodyPr/>
          <a:lstStyle/>
          <a:p>
            <a:r>
              <a:rPr lang="en-US" dirty="0"/>
              <a:t>Computers Think about Data Differently </a:t>
            </a:r>
          </a:p>
        </p:txBody>
      </p:sp>
      <p:sp>
        <p:nvSpPr>
          <p:cNvPr id="3" name="Content Placeholder 2">
            <a:extLst>
              <a:ext uri="{FF2B5EF4-FFF2-40B4-BE49-F238E27FC236}">
                <a16:creationId xmlns:a16="http://schemas.microsoft.com/office/drawing/2014/main" id="{E53D662B-D019-84E0-249B-7316AFBDEB80}"/>
              </a:ext>
            </a:extLst>
          </p:cNvPr>
          <p:cNvSpPr>
            <a:spLocks noGrp="1"/>
          </p:cNvSpPr>
          <p:nvPr>
            <p:ph idx="1"/>
          </p:nvPr>
        </p:nvSpPr>
        <p:spPr>
          <a:xfrm>
            <a:off x="1024128" y="2286000"/>
            <a:ext cx="9720073" cy="4572000"/>
          </a:xfrm>
        </p:spPr>
        <p:txBody>
          <a:bodyPr>
            <a:normAutofit/>
          </a:bodyPr>
          <a:lstStyle/>
          <a:p>
            <a:r>
              <a:rPr lang="en-US" sz="3200" dirty="0"/>
              <a:t> Regardless of the tool you use to analyze data (e.g. Excel vs. R), the tool will categorize your data into data types</a:t>
            </a:r>
          </a:p>
          <a:p>
            <a:r>
              <a:rPr lang="en-US" sz="3200" dirty="0"/>
              <a:t> Data types dictate the computer’s ”rules” for acting on your data</a:t>
            </a:r>
          </a:p>
          <a:p>
            <a:r>
              <a:rPr lang="en-US" sz="3200" dirty="0"/>
              <a:t> Common data types:</a:t>
            </a:r>
          </a:p>
          <a:p>
            <a:pPr lvl="1"/>
            <a:r>
              <a:rPr lang="en-US" sz="2800" dirty="0"/>
              <a:t> Character</a:t>
            </a:r>
          </a:p>
          <a:p>
            <a:pPr lvl="1"/>
            <a:r>
              <a:rPr lang="en-US" sz="2800" dirty="0"/>
              <a:t> Number (could be integer vs. numeric with higher precision)</a:t>
            </a:r>
          </a:p>
          <a:p>
            <a:pPr lvl="1"/>
            <a:r>
              <a:rPr lang="en-US" sz="2800" dirty="0"/>
              <a:t> Logical (TRUE vs. FALSE)</a:t>
            </a:r>
          </a:p>
        </p:txBody>
      </p:sp>
    </p:spTree>
    <p:extLst>
      <p:ext uri="{BB962C8B-B14F-4D97-AF65-F5344CB8AC3E}">
        <p14:creationId xmlns:p14="http://schemas.microsoft.com/office/powerpoint/2010/main" val="1664495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38A6-439D-CD5F-399E-06F34F33F495}"/>
              </a:ext>
            </a:extLst>
          </p:cNvPr>
          <p:cNvSpPr>
            <a:spLocks noGrp="1"/>
          </p:cNvSpPr>
          <p:nvPr>
            <p:ph type="title"/>
          </p:nvPr>
        </p:nvSpPr>
        <p:spPr/>
        <p:txBody>
          <a:bodyPr/>
          <a:lstStyle/>
          <a:p>
            <a:r>
              <a:rPr lang="en-US" dirty="0"/>
              <a:t>Some special data types are linked to specific behavior</a:t>
            </a:r>
          </a:p>
        </p:txBody>
      </p:sp>
      <p:sp>
        <p:nvSpPr>
          <p:cNvPr id="3" name="Content Placeholder 2">
            <a:extLst>
              <a:ext uri="{FF2B5EF4-FFF2-40B4-BE49-F238E27FC236}">
                <a16:creationId xmlns:a16="http://schemas.microsoft.com/office/drawing/2014/main" id="{45DF59CE-C717-4539-1C25-58BA4DABD7EF}"/>
              </a:ext>
            </a:extLst>
          </p:cNvPr>
          <p:cNvSpPr>
            <a:spLocks noGrp="1"/>
          </p:cNvSpPr>
          <p:nvPr>
            <p:ph idx="1"/>
          </p:nvPr>
        </p:nvSpPr>
        <p:spPr>
          <a:xfrm>
            <a:off x="1024128" y="2286000"/>
            <a:ext cx="9720073" cy="4348264"/>
          </a:xfrm>
        </p:spPr>
        <p:txBody>
          <a:bodyPr>
            <a:normAutofit/>
          </a:bodyPr>
          <a:lstStyle/>
          <a:p>
            <a:r>
              <a:rPr lang="en-US" sz="3200" dirty="0"/>
              <a:t> Dates, times, or datetimes are common in lab data sets</a:t>
            </a:r>
          </a:p>
          <a:p>
            <a:pPr lvl="1"/>
            <a:r>
              <a:rPr lang="en-US" dirty="0"/>
              <a:t> </a:t>
            </a:r>
            <a:r>
              <a:rPr lang="en-US" sz="2800" dirty="0"/>
              <a:t>Special rules required to sort these types: AM vs. PM, parsing hours, minutes, seconds</a:t>
            </a:r>
          </a:p>
          <a:p>
            <a:r>
              <a:rPr lang="en-US" sz="3200" dirty="0"/>
              <a:t> Categorical data, or factors in R, may have a special representation to enable quicker summaries/calculations</a:t>
            </a:r>
          </a:p>
          <a:p>
            <a:pPr lvl="1"/>
            <a:r>
              <a:rPr lang="en-US" sz="2800" dirty="0"/>
              <a:t> Normal, STAT, and Timed may be more appropriate to represent as a categorical variable than a character</a:t>
            </a:r>
          </a:p>
          <a:p>
            <a:pPr lvl="1"/>
            <a:r>
              <a:rPr lang="en-US" sz="2800" dirty="0"/>
              <a:t> Categorial representation may be more efficient to count and display as different variables on a plot</a:t>
            </a:r>
          </a:p>
        </p:txBody>
      </p:sp>
    </p:spTree>
    <p:extLst>
      <p:ext uri="{BB962C8B-B14F-4D97-AF65-F5344CB8AC3E}">
        <p14:creationId xmlns:p14="http://schemas.microsoft.com/office/powerpoint/2010/main" val="1538084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2A2254F-D100-3F44-B0FC-32A5D4092B87}"/>
              </a:ext>
            </a:extLst>
          </p:cNvPr>
          <p:cNvPicPr>
            <a:picLocks noChangeAspect="1"/>
          </p:cNvPicPr>
          <p:nvPr/>
        </p:nvPicPr>
        <p:blipFill>
          <a:blip r:embed="rId3"/>
          <a:stretch>
            <a:fillRect/>
          </a:stretch>
        </p:blipFill>
        <p:spPr>
          <a:xfrm>
            <a:off x="1519770" y="3346087"/>
            <a:ext cx="5245100" cy="2082800"/>
          </a:xfrm>
          <a:prstGeom prst="rect">
            <a:avLst/>
          </a:prstGeom>
        </p:spPr>
      </p:pic>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grpSp>
        <p:nvGrpSpPr>
          <p:cNvPr id="9" name="Group 8">
            <a:extLst>
              <a:ext uri="{FF2B5EF4-FFF2-40B4-BE49-F238E27FC236}">
                <a16:creationId xmlns:a16="http://schemas.microsoft.com/office/drawing/2014/main" id="{AD741B97-808F-E94C-AC75-7056F05843D2}"/>
              </a:ext>
            </a:extLst>
          </p:cNvPr>
          <p:cNvGrpSpPr/>
          <p:nvPr/>
        </p:nvGrpSpPr>
        <p:grpSpPr>
          <a:xfrm>
            <a:off x="7599058" y="1612061"/>
            <a:ext cx="2922970" cy="1938992"/>
            <a:chOff x="4422679" y="2350827"/>
            <a:chExt cx="2922970" cy="1938992"/>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350827"/>
              <a:ext cx="271801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press play button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7713132" y="4937075"/>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7713132" y="4801255"/>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below</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Display and calculation behavior depends on the data type of a variable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cxnSp>
        <p:nvCxnSpPr>
          <p:cNvPr id="6" name="Straight Arrow Connector 5">
            <a:extLst>
              <a:ext uri="{FF2B5EF4-FFF2-40B4-BE49-F238E27FC236}">
                <a16:creationId xmlns:a16="http://schemas.microsoft.com/office/drawing/2014/main" id="{B915F7A3-756C-557F-72A0-6E8B07F13109}"/>
              </a:ext>
            </a:extLst>
          </p:cNvPr>
          <p:cNvCxnSpPr>
            <a:cxnSpLocks/>
          </p:cNvCxnSpPr>
          <p:nvPr/>
        </p:nvCxnSpPr>
        <p:spPr>
          <a:xfrm flipV="1">
            <a:off x="1553378" y="3429000"/>
            <a:ext cx="490842" cy="4607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52B953D-5284-B6A9-3F3C-DF1FB7713609}"/>
              </a:ext>
            </a:extLst>
          </p:cNvPr>
          <p:cNvSpPr txBox="1"/>
          <p:nvPr/>
        </p:nvSpPr>
        <p:spPr>
          <a:xfrm>
            <a:off x="-198304" y="3889783"/>
            <a:ext cx="1751682" cy="646331"/>
          </a:xfrm>
          <a:prstGeom prst="rect">
            <a:avLst/>
          </a:prstGeom>
          <a:noFill/>
        </p:spPr>
        <p:txBody>
          <a:bodyPr wrap="square" rtlCol="0">
            <a:spAutoFit/>
          </a:bodyPr>
          <a:lstStyle/>
          <a:p>
            <a:pPr algn="r"/>
            <a:r>
              <a:rPr lang="en-US" dirty="0"/>
              <a:t>Press button to see details</a:t>
            </a:r>
          </a:p>
        </p:txBody>
      </p:sp>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2449892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3D8B-FFF9-BD23-A009-D95340BD7DAD}"/>
              </a:ext>
            </a:extLst>
          </p:cNvPr>
          <p:cNvSpPr>
            <a:spLocks noGrp="1"/>
          </p:cNvSpPr>
          <p:nvPr>
            <p:ph type="title"/>
          </p:nvPr>
        </p:nvSpPr>
        <p:spPr/>
        <p:txBody>
          <a:bodyPr/>
          <a:lstStyle/>
          <a:p>
            <a:r>
              <a:rPr lang="en-US" dirty="0"/>
              <a:t>Which variables should be converted to a different data type?</a:t>
            </a:r>
          </a:p>
        </p:txBody>
      </p:sp>
      <p:pic>
        <p:nvPicPr>
          <p:cNvPr id="5" name="Content Placeholder 4" descr="A screenshot of a computer&#10;&#10;Description automatically generated">
            <a:extLst>
              <a:ext uri="{FF2B5EF4-FFF2-40B4-BE49-F238E27FC236}">
                <a16:creationId xmlns:a16="http://schemas.microsoft.com/office/drawing/2014/main" id="{278AE65A-683E-7964-FA2E-6AC701FD483E}"/>
              </a:ext>
            </a:extLst>
          </p:cNvPr>
          <p:cNvPicPr>
            <a:picLocks noGrp="1" noChangeAspect="1"/>
          </p:cNvPicPr>
          <p:nvPr>
            <p:ph idx="1"/>
          </p:nvPr>
        </p:nvPicPr>
        <p:blipFill>
          <a:blip r:embed="rId2"/>
          <a:stretch>
            <a:fillRect/>
          </a:stretch>
        </p:blipFill>
        <p:spPr>
          <a:xfrm>
            <a:off x="594912" y="1914918"/>
            <a:ext cx="7773828" cy="4943082"/>
          </a:xfrm>
        </p:spPr>
      </p:pic>
      <p:sp>
        <p:nvSpPr>
          <p:cNvPr id="9" name="TextBox 8">
            <a:extLst>
              <a:ext uri="{FF2B5EF4-FFF2-40B4-BE49-F238E27FC236}">
                <a16:creationId xmlns:a16="http://schemas.microsoft.com/office/drawing/2014/main" id="{A136B86B-688A-01DE-664F-C706A227331F}"/>
              </a:ext>
            </a:extLst>
          </p:cNvPr>
          <p:cNvSpPr txBox="1"/>
          <p:nvPr/>
        </p:nvSpPr>
        <p:spPr>
          <a:xfrm>
            <a:off x="8368740" y="2320122"/>
            <a:ext cx="3823259" cy="3785652"/>
          </a:xfrm>
          <a:prstGeom prst="rect">
            <a:avLst/>
          </a:prstGeom>
          <a:noFill/>
        </p:spPr>
        <p:txBody>
          <a:bodyPr wrap="square" rtlCol="0">
            <a:spAutoFit/>
          </a:bodyPr>
          <a:lstStyle/>
          <a:p>
            <a:r>
              <a:rPr lang="en-US" sz="2400" dirty="0"/>
              <a:t>Common data types:</a:t>
            </a:r>
          </a:p>
          <a:p>
            <a:pPr marL="342900" indent="-342900">
              <a:buFont typeface="Arial" panose="020B0604020202020204" pitchFamily="34" charset="0"/>
              <a:buChar char="•"/>
            </a:pPr>
            <a:r>
              <a:rPr lang="en-US" sz="2400" dirty="0"/>
              <a:t>num = numeric (there are subtypes based on precision, i.e. decimals)</a:t>
            </a:r>
          </a:p>
          <a:p>
            <a:pPr marL="342900" indent="-342900">
              <a:buFont typeface="Arial" panose="020B0604020202020204" pitchFamily="34" charset="0"/>
              <a:buChar char="•"/>
            </a:pPr>
            <a:r>
              <a:rPr lang="en-US" sz="2400" dirty="0"/>
              <a:t>chr = character</a:t>
            </a:r>
          </a:p>
          <a:p>
            <a:pPr marL="342900" indent="-342900">
              <a:buFont typeface="Arial" panose="020B0604020202020204" pitchFamily="34" charset="0"/>
              <a:buChar char="•"/>
            </a:pPr>
            <a:r>
              <a:rPr lang="en-US" sz="2400" dirty="0"/>
              <a:t>Factor = categorical variable (i.e. M, F, U)</a:t>
            </a:r>
          </a:p>
          <a:p>
            <a:pPr marL="342900" indent="-342900">
              <a:buFont typeface="Arial" panose="020B0604020202020204" pitchFamily="34" charset="0"/>
              <a:buChar char="•"/>
            </a:pPr>
            <a:r>
              <a:rPr lang="en-US" sz="2400" dirty="0" err="1"/>
              <a:t>POSIXct</a:t>
            </a:r>
            <a:r>
              <a:rPr lang="en-US" sz="2400" dirty="0"/>
              <a:t> = date &amp; time format</a:t>
            </a:r>
          </a:p>
          <a:p>
            <a:pPr marL="342900" indent="-342900">
              <a:buFont typeface="Arial" panose="020B0604020202020204" pitchFamily="34" charset="0"/>
              <a:buChar char="•"/>
            </a:pPr>
            <a:r>
              <a:rPr lang="en-US" sz="2400" dirty="0"/>
              <a:t>Logical = TRUE or FALSE</a:t>
            </a:r>
          </a:p>
        </p:txBody>
      </p:sp>
    </p:spTree>
    <p:extLst>
      <p:ext uri="{BB962C8B-B14F-4D97-AF65-F5344CB8AC3E}">
        <p14:creationId xmlns:p14="http://schemas.microsoft.com/office/powerpoint/2010/main" val="572158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0"/>
            <a:ext cx="9720072" cy="1499616"/>
          </a:xfrm>
        </p:spPr>
        <p:txBody>
          <a:bodyPr/>
          <a:lstStyle/>
          <a:p>
            <a:r>
              <a:rPr lang="en-US" dirty="0"/>
              <a:t>Your Turn #4</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339195"/>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Modifying Data Types</a:t>
            </a:r>
            <a:r>
              <a:rPr lang="en-US" sz="4400" dirty="0"/>
              <a:t> 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4149682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Exporting Data</a:t>
            </a:r>
          </a:p>
        </p:txBody>
      </p:sp>
    </p:spTree>
    <p:extLst>
      <p:ext uri="{BB962C8B-B14F-4D97-AF65-F5344CB8AC3E}">
        <p14:creationId xmlns:p14="http://schemas.microsoft.com/office/powerpoint/2010/main" val="26232348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1633521" y="3512103"/>
            <a:ext cx="9251530"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b="1" dirty="0" err="1">
                  <a:latin typeface="Monaco" charset="0"/>
                  <a:ea typeface="Monaco" charset="0"/>
                  <a:cs typeface="Monaco" charset="0"/>
                </a:rPr>
                <a:t>write_csv</a:t>
              </a:r>
              <a:r>
                <a:rPr lang="en-US" sz="2800" dirty="0">
                  <a:latin typeface="Monaco" charset="0"/>
                  <a:ea typeface="Monaco" charset="0"/>
                  <a:cs typeface="Monaco" charset="0"/>
                </a:rPr>
                <a:t>(</a:t>
              </a:r>
              <a:r>
                <a:rPr lang="en-US" sz="2800" dirty="0" err="1">
                  <a:latin typeface="Monaco" charset="0"/>
                  <a:ea typeface="Monaco" charset="0"/>
                  <a:cs typeface="Monaco" charset="0"/>
                </a:rPr>
                <a:t>data_frame</a:t>
              </a:r>
              <a:r>
                <a:rPr lang="en-US" sz="2800" dirty="0">
                  <a:latin typeface="Monaco" charset="0"/>
                  <a:ea typeface="Monaco" charset="0"/>
                  <a:cs typeface="Monaco" charset="0"/>
                </a:rPr>
                <a:t>, </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file_name.csv</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797947" y="588129"/>
            <a:ext cx="4754122" cy="830997"/>
          </a:xfrm>
          <a:prstGeom prst="rect">
            <a:avLst/>
          </a:prstGeom>
        </p:spPr>
        <p:txBody>
          <a:bodyPr wrap="none">
            <a:spAutoFit/>
          </a:bodyPr>
          <a:lstStyle/>
          <a:p>
            <a:r>
              <a:rPr lang="en-US" sz="4800" dirty="0"/>
              <a:t>Write data to files</a:t>
            </a:r>
          </a:p>
        </p:txBody>
      </p:sp>
      <p:grpSp>
        <p:nvGrpSpPr>
          <p:cNvPr id="21" name="Group 20"/>
          <p:cNvGrpSpPr/>
          <p:nvPr/>
        </p:nvGrpSpPr>
        <p:grpSpPr>
          <a:xfrm>
            <a:off x="2330652" y="4611449"/>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211401" y="4938830"/>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5400000" flipV="1">
              <a:off x="5814960" y="3675562"/>
              <a:ext cx="851328" cy="3221309"/>
            </a:xfrm>
            <a:prstGeom prst="rect">
              <a:avLst/>
            </a:prstGeom>
          </p:spPr>
        </p:pic>
      </p:grpSp>
      <p:grpSp>
        <p:nvGrpSpPr>
          <p:cNvPr id="34" name="Group 33"/>
          <p:cNvGrpSpPr/>
          <p:nvPr/>
        </p:nvGrpSpPr>
        <p:grpSpPr>
          <a:xfrm>
            <a:off x="3166870" y="1738082"/>
            <a:ext cx="6320737" cy="1938992"/>
            <a:chOff x="2503506" y="1733678"/>
            <a:chExt cx="6320737" cy="1938992"/>
          </a:xfrm>
        </p:grpSpPr>
        <p:sp>
          <p:nvSpPr>
            <p:cNvPr id="35" name="Rounded Rectangular Callout 34"/>
            <p:cNvSpPr/>
            <p:nvPr/>
          </p:nvSpPr>
          <p:spPr>
            <a:xfrm>
              <a:off x="2529046" y="2036262"/>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503506" y="1924089"/>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write file from</a:t>
              </a:r>
            </a:p>
            <a:p>
              <a:pPr algn="ctr"/>
              <a:endParaRPr lang="en-US" dirty="0">
                <a:solidFill>
                  <a:schemeClr val="bg1"/>
                </a:solidFill>
              </a:endParaRPr>
            </a:p>
          </p:txBody>
        </p:sp>
        <p:sp>
          <p:nvSpPr>
            <p:cNvPr id="37" name="Rounded Rectangular Callout 36"/>
            <p:cNvSpPr/>
            <p:nvPr/>
          </p:nvSpPr>
          <p:spPr>
            <a:xfrm>
              <a:off x="6781801" y="2073314"/>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6868375" y="1733678"/>
              <a:ext cx="1955868"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 to write to</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588421" y="4460440"/>
            <a:ext cx="2365216" cy="369332"/>
          </a:xfrm>
          <a:prstGeom prst="rect">
            <a:avLst/>
          </a:prstGeom>
        </p:spPr>
        <p:txBody>
          <a:bodyPr wrap="square">
            <a:spAutoFit/>
          </a:bodyPr>
          <a:lstStyle/>
          <a:p>
            <a:pPr algn="ctr"/>
            <a:r>
              <a:rPr lang="en-US" dirty="0" err="1">
                <a:solidFill>
                  <a:srgbClr val="0070C0"/>
                </a:solidFill>
                <a:latin typeface="Monaco" charset="0"/>
                <a:ea typeface="Monaco" charset="0"/>
                <a:cs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971658" y="4426783"/>
            <a:ext cx="1976823" cy="369332"/>
          </a:xfrm>
          <a:prstGeom prst="rect">
            <a:avLst/>
          </a:prstGeom>
        </p:spPr>
        <p:txBody>
          <a:bodyPr wrap="none">
            <a:spAutoFit/>
          </a:bodyPr>
          <a:lstStyle/>
          <a:p>
            <a:r>
              <a:rPr lang="en-US" dirty="0" err="1">
                <a:solidFill>
                  <a:srgbClr val="0070C0"/>
                </a:solidFill>
                <a:latin typeface="Monaco" charset="0"/>
              </a:rPr>
              <a:t>file_name.csv</a:t>
            </a:r>
            <a:endParaRPr lang="en-US" dirty="0"/>
          </a:p>
        </p:txBody>
      </p:sp>
    </p:spTree>
    <p:extLst>
      <p:ext uri="{BB962C8B-B14F-4D97-AF65-F5344CB8AC3E}">
        <p14:creationId xmlns:p14="http://schemas.microsoft.com/office/powerpoint/2010/main" val="831530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947010" y="177592"/>
            <a:ext cx="9720072" cy="1499616"/>
          </a:xfrm>
        </p:spPr>
        <p:txBody>
          <a:bodyPr/>
          <a:lstStyle/>
          <a:p>
            <a:r>
              <a:rPr lang="en-US" dirty="0"/>
              <a:t>Your Turn #5</a:t>
            </a:r>
          </a:p>
        </p:txBody>
      </p:sp>
      <p:sp>
        <p:nvSpPr>
          <p:cNvPr id="4" name="Text Placeholder 2">
            <a:extLst>
              <a:ext uri="{FF2B5EF4-FFF2-40B4-BE49-F238E27FC236}">
                <a16:creationId xmlns:a16="http://schemas.microsoft.com/office/drawing/2014/main" id="{1734C237-6C1D-984B-B621-30C30A05A4F4}"/>
              </a:ext>
            </a:extLst>
          </p:cNvPr>
          <p:cNvSpPr txBox="1">
            <a:spLocks/>
          </p:cNvSpPr>
          <p:nvPr/>
        </p:nvSpPr>
        <p:spPr>
          <a:xfrm>
            <a:off x="673769" y="1746901"/>
            <a:ext cx="11229474" cy="4933507"/>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r>
              <a:rPr lang="en-US" sz="4400" dirty="0"/>
              <a:t>Pick up where you left off in </a:t>
            </a:r>
            <a:r>
              <a:rPr lang="en-US" sz="4400" dirty="0">
                <a:solidFill>
                  <a:srgbClr val="0070C0"/>
                </a:solidFill>
                <a:latin typeface="Monaco" charset="0"/>
                <a:ea typeface="Monaco" charset="0"/>
                <a:cs typeface="Monaco" charset="0"/>
              </a:rPr>
              <a:t>“02 – Data </a:t>
            </a:r>
            <a:r>
              <a:rPr lang="en-US" sz="4400" dirty="0" err="1">
                <a:solidFill>
                  <a:srgbClr val="0070C0"/>
                </a:solidFill>
                <a:latin typeface="Monaco" charset="0"/>
                <a:ea typeface="Monaco" charset="0"/>
                <a:cs typeface="Monaco" charset="0"/>
              </a:rPr>
              <a:t>Import.qmd</a:t>
            </a:r>
            <a:r>
              <a:rPr lang="en-US" sz="4400" dirty="0">
                <a:solidFill>
                  <a:srgbClr val="0070C0"/>
                </a:solidFill>
                <a:latin typeface="Monaco" charset="0"/>
                <a:ea typeface="Monaco" charset="0"/>
                <a:cs typeface="Monaco" charset="0"/>
              </a:rPr>
              <a:t>”</a:t>
            </a:r>
            <a:r>
              <a:rPr lang="en-US" sz="4400" dirty="0"/>
              <a:t> and work through the </a:t>
            </a:r>
            <a:r>
              <a:rPr lang="en-US" sz="4400" dirty="0">
                <a:solidFill>
                  <a:schemeClr val="accent1"/>
                </a:solidFill>
              </a:rPr>
              <a:t>Exporting Data </a:t>
            </a:r>
            <a:r>
              <a:rPr lang="en-US" sz="4400" dirty="0"/>
              <a:t>section.</a:t>
            </a:r>
          </a:p>
          <a:p>
            <a:pPr marL="0" indent="0">
              <a:buFont typeface="Tw Cen MT" panose="020B0602020104020603" pitchFamily="34" charset="0"/>
              <a:buNone/>
            </a:pPr>
            <a:r>
              <a:rPr lang="en-US" sz="4400" dirty="0"/>
              <a:t>In the Editor pane, follow the instructions to complete the exercise. Stop when you see “Stop Here” and put up your sticky to signal that you are done.</a:t>
            </a:r>
          </a:p>
        </p:txBody>
      </p:sp>
    </p:spTree>
    <p:extLst>
      <p:ext uri="{BB962C8B-B14F-4D97-AF65-F5344CB8AC3E}">
        <p14:creationId xmlns:p14="http://schemas.microsoft.com/office/powerpoint/2010/main" val="11280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D769-BD4A-A3E4-818E-C493314F2626}"/>
              </a:ext>
            </a:extLst>
          </p:cNvPr>
          <p:cNvSpPr>
            <a:spLocks noGrp="1"/>
          </p:cNvSpPr>
          <p:nvPr>
            <p:ph type="title"/>
          </p:nvPr>
        </p:nvSpPr>
        <p:spPr/>
        <p:txBody>
          <a:bodyPr/>
          <a:lstStyle/>
          <a:p>
            <a:r>
              <a:rPr lang="en-US" dirty="0"/>
              <a:t>Separating your analysis from raw data</a:t>
            </a:r>
          </a:p>
        </p:txBody>
      </p:sp>
      <p:sp>
        <p:nvSpPr>
          <p:cNvPr id="3" name="Content Placeholder 2">
            <a:extLst>
              <a:ext uri="{FF2B5EF4-FFF2-40B4-BE49-F238E27FC236}">
                <a16:creationId xmlns:a16="http://schemas.microsoft.com/office/drawing/2014/main" id="{1A6174D5-7BDB-93FB-53E6-B83D1DC82427}"/>
              </a:ext>
            </a:extLst>
          </p:cNvPr>
          <p:cNvSpPr>
            <a:spLocks noGrp="1"/>
          </p:cNvSpPr>
          <p:nvPr>
            <p:ph idx="1"/>
          </p:nvPr>
        </p:nvSpPr>
        <p:spPr/>
        <p:txBody>
          <a:bodyPr>
            <a:normAutofit lnSpcReduction="10000"/>
          </a:bodyPr>
          <a:lstStyle/>
          <a:p>
            <a:r>
              <a:rPr lang="en-US" sz="3200" dirty="0"/>
              <a:t> In Excel: use “Save As…” immediately after you receive your data</a:t>
            </a:r>
          </a:p>
          <a:p>
            <a:r>
              <a:rPr lang="en-US" sz="3200" dirty="0"/>
              <a:t> In R or other programming languages, reading a file in generally does not change the original file</a:t>
            </a:r>
          </a:p>
          <a:p>
            <a:pPr lvl="1"/>
            <a:r>
              <a:rPr lang="en-US" sz="2800" dirty="0"/>
              <a:t> This can help enforce good practices</a:t>
            </a:r>
          </a:p>
          <a:p>
            <a:pPr lvl="1"/>
            <a:r>
              <a:rPr lang="en-US" sz="2800" dirty="0"/>
              <a:t> If you need to create an output file, you can use a write to file function</a:t>
            </a:r>
          </a:p>
          <a:p>
            <a:r>
              <a:rPr lang="en-US" sz="3200" dirty="0"/>
              <a:t> Name your output/analysis file with a name that you’ll be able to recognize a year from now</a:t>
            </a:r>
          </a:p>
          <a:p>
            <a:endParaRPr lang="en-US" dirty="0"/>
          </a:p>
        </p:txBody>
      </p:sp>
    </p:spTree>
    <p:extLst>
      <p:ext uri="{BB962C8B-B14F-4D97-AF65-F5344CB8AC3E}">
        <p14:creationId xmlns:p14="http://schemas.microsoft.com/office/powerpoint/2010/main" val="371719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03A68-FE58-AA89-05FB-0879D842718D}"/>
              </a:ext>
            </a:extLst>
          </p:cNvPr>
          <p:cNvSpPr>
            <a:spLocks noGrp="1"/>
          </p:cNvSpPr>
          <p:nvPr>
            <p:ph type="title"/>
          </p:nvPr>
        </p:nvSpPr>
        <p:spPr/>
        <p:txBody>
          <a:bodyPr/>
          <a:lstStyle/>
          <a:p>
            <a:r>
              <a:rPr lang="en-US" dirty="0"/>
              <a:t>Should you save intermediate versions of your analysis?</a:t>
            </a:r>
          </a:p>
        </p:txBody>
      </p:sp>
      <p:sp>
        <p:nvSpPr>
          <p:cNvPr id="3" name="Content Placeholder 2">
            <a:extLst>
              <a:ext uri="{FF2B5EF4-FFF2-40B4-BE49-F238E27FC236}">
                <a16:creationId xmlns:a16="http://schemas.microsoft.com/office/drawing/2014/main" id="{9A7B9D50-82C6-210F-8E55-A52829E5D9B3}"/>
              </a:ext>
            </a:extLst>
          </p:cNvPr>
          <p:cNvSpPr>
            <a:spLocks noGrp="1"/>
          </p:cNvSpPr>
          <p:nvPr>
            <p:ph idx="1"/>
          </p:nvPr>
        </p:nvSpPr>
        <p:spPr>
          <a:xfrm>
            <a:off x="1024128" y="2286000"/>
            <a:ext cx="9720073" cy="4572000"/>
          </a:xfrm>
        </p:spPr>
        <p:txBody>
          <a:bodyPr>
            <a:normAutofit fontScale="92500" lnSpcReduction="10000"/>
          </a:bodyPr>
          <a:lstStyle/>
          <a:p>
            <a:r>
              <a:rPr lang="en-US" sz="3200" dirty="0"/>
              <a:t> There is always a risk you will make a mistake in an analysis and want to backtrack</a:t>
            </a:r>
          </a:p>
          <a:p>
            <a:r>
              <a:rPr lang="en-US" sz="3200" dirty="0"/>
              <a:t> For analysis in Excel, consider a couple strategies:</a:t>
            </a:r>
          </a:p>
          <a:p>
            <a:pPr lvl="1"/>
            <a:r>
              <a:rPr lang="en-US" dirty="0"/>
              <a:t> </a:t>
            </a:r>
            <a:r>
              <a:rPr lang="en-US" sz="2800" dirty="0"/>
              <a:t>Save intermediate analysis files with dates to track</a:t>
            </a:r>
          </a:p>
          <a:p>
            <a:pPr lvl="1"/>
            <a:r>
              <a:rPr lang="en-US" sz="2800" dirty="0"/>
              <a:t> Use OneDrive – you can save the same file and revert to a previous version</a:t>
            </a:r>
          </a:p>
          <a:p>
            <a:r>
              <a:rPr lang="en-US" sz="3200" dirty="0"/>
              <a:t> Analysis with a programming language emphasizes saving a script rather than a data file – you can re-execute the script if needed</a:t>
            </a:r>
          </a:p>
          <a:p>
            <a:pPr lvl="1"/>
            <a:r>
              <a:rPr lang="en-US" sz="2800" dirty="0"/>
              <a:t> May still want to use OneDrive or a version control system (e.g. git) for your script</a:t>
            </a:r>
          </a:p>
        </p:txBody>
      </p:sp>
    </p:spTree>
    <p:extLst>
      <p:ext uri="{BB962C8B-B14F-4D97-AF65-F5344CB8AC3E}">
        <p14:creationId xmlns:p14="http://schemas.microsoft.com/office/powerpoint/2010/main" val="2751525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Functions</a:t>
            </a:r>
            <a:r>
              <a:rPr lang="en-US" sz="3200" dirty="0"/>
              <a:t> do stuff.  They accept </a:t>
            </a:r>
            <a:r>
              <a:rPr lang="en-US" sz="3200" b="1" dirty="0"/>
              <a:t>Arguments</a:t>
            </a:r>
            <a:r>
              <a:rPr lang="en-US" sz="3200" dirty="0"/>
              <a:t> to define parameters.  We can store the output of functions in </a:t>
            </a:r>
            <a:r>
              <a:rPr lang="en-US" sz="3200" b="1" dirty="0"/>
              <a:t>Objects</a:t>
            </a:r>
            <a:r>
              <a:rPr lang="en-US" sz="3200" dirty="0"/>
              <a:t> using the assignment operator ( &lt;- ).</a:t>
            </a:r>
          </a:p>
          <a:p>
            <a:pPr marL="0" indent="0">
              <a:buNone/>
            </a:pPr>
            <a:endParaRPr lang="en-US" sz="3200" b="1" dirty="0"/>
          </a:p>
          <a:p>
            <a:pPr marL="0" indent="0">
              <a:buNone/>
            </a:pPr>
            <a:r>
              <a:rPr lang="en-US" sz="3200" b="1" dirty="0"/>
              <a:t>Packages</a:t>
            </a:r>
            <a:r>
              <a:rPr lang="en-US" sz="3200" dirty="0"/>
              <a:t> extend the functionality of R.  They need to be installed once per computer and loaded each session.</a:t>
            </a:r>
          </a:p>
          <a:p>
            <a:pPr marL="0" indent="0">
              <a:buNone/>
            </a:pPr>
            <a:endParaRPr lang="en-US" sz="3200" dirty="0"/>
          </a:p>
          <a:p>
            <a:pPr marL="0" indent="0">
              <a:buNone/>
            </a:pPr>
            <a:r>
              <a:rPr lang="en-US" sz="3200" b="1" dirty="0"/>
              <a:t>Importing Data</a:t>
            </a:r>
            <a:r>
              <a:rPr lang="en-US" sz="3200" dirty="0"/>
              <a:t> is the first step data analysis pipeline.  </a:t>
            </a:r>
            <a:r>
              <a:rPr lang="en-US" sz="3200" dirty="0" err="1"/>
              <a:t>read_csv</a:t>
            </a:r>
            <a:r>
              <a:rPr lang="en-US" sz="3200" dirty="0"/>
              <a:t>() is a function from the </a:t>
            </a:r>
            <a:r>
              <a:rPr lang="en-US" sz="3200" dirty="0" err="1"/>
              <a:t>tidyverse</a:t>
            </a:r>
            <a:r>
              <a:rPr lang="en-US" sz="3200" dirty="0"/>
              <a:t> that we can use for importing data.</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2FFA-B2A7-5846-9825-16537C9F216C}"/>
              </a:ext>
            </a:extLst>
          </p:cNvPr>
          <p:cNvSpPr>
            <a:spLocks noGrp="1"/>
          </p:cNvSpPr>
          <p:nvPr>
            <p:ph type="title"/>
          </p:nvPr>
        </p:nvSpPr>
        <p:spPr/>
        <p:txBody>
          <a:bodyPr/>
          <a:lstStyle/>
          <a:p>
            <a:r>
              <a:rPr lang="en-US" dirty="0"/>
              <a:t>Common arithmetic operations</a:t>
            </a:r>
          </a:p>
        </p:txBody>
      </p:sp>
      <p:pic>
        <p:nvPicPr>
          <p:cNvPr id="6" name="Picture 5">
            <a:extLst>
              <a:ext uri="{FF2B5EF4-FFF2-40B4-BE49-F238E27FC236}">
                <a16:creationId xmlns:a16="http://schemas.microsoft.com/office/drawing/2014/main" id="{39842D64-130C-6D4D-80B4-8343E88E5318}"/>
              </a:ext>
            </a:extLst>
          </p:cNvPr>
          <p:cNvPicPr>
            <a:picLocks noChangeAspect="1"/>
          </p:cNvPicPr>
          <p:nvPr/>
        </p:nvPicPr>
        <p:blipFill>
          <a:blip r:embed="rId2"/>
          <a:stretch>
            <a:fillRect/>
          </a:stretch>
        </p:blipFill>
        <p:spPr>
          <a:xfrm>
            <a:off x="3134614" y="2177143"/>
            <a:ext cx="5499100" cy="4572000"/>
          </a:xfrm>
          <a:prstGeom prst="rect">
            <a:avLst/>
          </a:prstGeom>
        </p:spPr>
      </p:pic>
    </p:spTree>
    <p:extLst>
      <p:ext uri="{BB962C8B-B14F-4D97-AF65-F5344CB8AC3E}">
        <p14:creationId xmlns:p14="http://schemas.microsoft.com/office/powerpoint/2010/main" val="1368905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09800" y="344475"/>
            <a:ext cx="7772400" cy="6169049"/>
            <a:chOff x="3422650" y="2278966"/>
            <a:chExt cx="5194301" cy="4051984"/>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10679" y="2377650"/>
              <a:ext cx="5024785" cy="3882788"/>
            </a:xfrm>
            <a:prstGeom prst="rect">
              <a:avLst/>
            </a:prstGeom>
          </p:spPr>
        </p:pic>
        <p:sp>
          <p:nvSpPr>
            <p:cNvPr id="3" name="Rectangle 2"/>
            <p:cNvSpPr/>
            <p:nvPr/>
          </p:nvSpPr>
          <p:spPr>
            <a:xfrm>
              <a:off x="3422650" y="2278966"/>
              <a:ext cx="5194301" cy="4051984"/>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6216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3CB5572-CB3F-6B44-90E0-BD97F1DF461A}"/>
              </a:ext>
            </a:extLst>
          </p:cNvPr>
          <p:cNvGrpSpPr/>
          <p:nvPr/>
        </p:nvGrpSpPr>
        <p:grpSpPr>
          <a:xfrm>
            <a:off x="2104549" y="773396"/>
            <a:ext cx="7982902" cy="5311208"/>
            <a:chOff x="1961647" y="954196"/>
            <a:chExt cx="7982902" cy="5311208"/>
          </a:xfrm>
        </p:grpSpPr>
        <p:pic>
          <p:nvPicPr>
            <p:cNvPr id="7" name="Picture 6"/>
            <p:cNvPicPr>
              <a:picLocks noChangeAspect="1"/>
            </p:cNvPicPr>
            <p:nvPr/>
          </p:nvPicPr>
          <p:blipFill>
            <a:blip r:embed="rId3"/>
            <a:stretch>
              <a:fillRect/>
            </a:stretch>
          </p:blipFill>
          <p:spPr>
            <a:xfrm>
              <a:off x="1961647" y="954196"/>
              <a:ext cx="2616052" cy="3030176"/>
            </a:xfrm>
            <a:prstGeom prst="rect">
              <a:avLst/>
            </a:prstGeom>
          </p:spPr>
        </p:pic>
        <p:pic>
          <p:nvPicPr>
            <p:cNvPr id="2" name="Picture 1">
              <a:extLst>
                <a:ext uri="{FF2B5EF4-FFF2-40B4-BE49-F238E27FC236}">
                  <a16:creationId xmlns:a16="http://schemas.microsoft.com/office/drawing/2014/main" id="{585BB84F-CFAB-5A4C-9B24-D833FB1FB64C}"/>
                </a:ext>
              </a:extLst>
            </p:cNvPr>
            <p:cNvPicPr>
              <a:picLocks noChangeAspect="1"/>
            </p:cNvPicPr>
            <p:nvPr/>
          </p:nvPicPr>
          <p:blipFill>
            <a:blip r:embed="rId4"/>
            <a:stretch>
              <a:fillRect/>
            </a:stretch>
          </p:blipFill>
          <p:spPr>
            <a:xfrm>
              <a:off x="4641360" y="1011115"/>
              <a:ext cx="2616051" cy="3030101"/>
            </a:xfrm>
            <a:prstGeom prst="rect">
              <a:avLst/>
            </a:prstGeom>
          </p:spPr>
        </p:pic>
        <p:pic>
          <p:nvPicPr>
            <p:cNvPr id="9" name="Picture 8">
              <a:extLst>
                <a:ext uri="{FF2B5EF4-FFF2-40B4-BE49-F238E27FC236}">
                  <a16:creationId xmlns:a16="http://schemas.microsoft.com/office/drawing/2014/main" id="{5B0EA426-DA05-9347-B264-909BD1064483}"/>
                </a:ext>
              </a:extLst>
            </p:cNvPr>
            <p:cNvPicPr>
              <a:picLocks noChangeAspect="1"/>
            </p:cNvPicPr>
            <p:nvPr/>
          </p:nvPicPr>
          <p:blipFill>
            <a:blip r:embed="rId5"/>
            <a:stretch>
              <a:fillRect/>
            </a:stretch>
          </p:blipFill>
          <p:spPr>
            <a:xfrm>
              <a:off x="3317246" y="3320874"/>
              <a:ext cx="2542171" cy="2944529"/>
            </a:xfrm>
            <a:prstGeom prst="rect">
              <a:avLst/>
            </a:prstGeom>
          </p:spPr>
        </p:pic>
        <p:pic>
          <p:nvPicPr>
            <p:cNvPr id="10" name="Picture 9">
              <a:extLst>
                <a:ext uri="{FF2B5EF4-FFF2-40B4-BE49-F238E27FC236}">
                  <a16:creationId xmlns:a16="http://schemas.microsoft.com/office/drawing/2014/main" id="{38CA629C-9087-304E-8E24-880AF5637FBC}"/>
                </a:ext>
              </a:extLst>
            </p:cNvPr>
            <p:cNvPicPr>
              <a:picLocks noChangeAspect="1"/>
            </p:cNvPicPr>
            <p:nvPr/>
          </p:nvPicPr>
          <p:blipFill>
            <a:blip r:embed="rId6"/>
            <a:stretch>
              <a:fillRect/>
            </a:stretch>
          </p:blipFill>
          <p:spPr>
            <a:xfrm>
              <a:off x="6037819" y="3320875"/>
              <a:ext cx="2542171" cy="2944529"/>
            </a:xfrm>
            <a:prstGeom prst="rect">
              <a:avLst/>
            </a:prstGeom>
          </p:spPr>
        </p:pic>
        <p:pic>
          <p:nvPicPr>
            <p:cNvPr id="12" name="Picture 11">
              <a:extLst>
                <a:ext uri="{FF2B5EF4-FFF2-40B4-BE49-F238E27FC236}">
                  <a16:creationId xmlns:a16="http://schemas.microsoft.com/office/drawing/2014/main" id="{E4F4E879-7FD1-8E40-978E-4B5C8BE82D74}"/>
                </a:ext>
              </a:extLst>
            </p:cNvPr>
            <p:cNvPicPr>
              <a:picLocks noChangeAspect="1"/>
            </p:cNvPicPr>
            <p:nvPr/>
          </p:nvPicPr>
          <p:blipFill>
            <a:blip r:embed="rId7"/>
            <a:stretch>
              <a:fillRect/>
            </a:stretch>
          </p:blipFill>
          <p:spPr>
            <a:xfrm>
              <a:off x="7328498" y="1011115"/>
              <a:ext cx="2616051" cy="3030175"/>
            </a:xfrm>
            <a:prstGeom prst="rect">
              <a:avLst/>
            </a:prstGeom>
          </p:spPr>
        </p:pic>
      </p:grpSp>
    </p:spTree>
    <p:extLst>
      <p:ext uri="{BB962C8B-B14F-4D97-AF65-F5344CB8AC3E}">
        <p14:creationId xmlns:p14="http://schemas.microsoft.com/office/powerpoint/2010/main" val="398317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978225" y="4252972"/>
            <a:ext cx="10504449" cy="655320"/>
            <a:chOff x="2080825" y="3162925"/>
            <a:chExt cx="8240130" cy="655320"/>
          </a:xfrm>
        </p:grpSpPr>
        <p:sp>
          <p:nvSpPr>
            <p:cNvPr id="7" name="Rectangle 6"/>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230953" y="3235065"/>
              <a:ext cx="8090002" cy="523220"/>
            </a:xfrm>
            <a:prstGeom prst="rect">
              <a:avLst/>
            </a:prstGeom>
            <a:noFill/>
          </p:spPr>
          <p:txBody>
            <a:bodyPr wrap="square" rtlCol="0">
              <a:spAutoFit/>
            </a:bodyPr>
            <a:lstStyle/>
            <a:p>
              <a:r>
                <a:rPr lang="en-US" sz="2800" dirty="0" err="1">
                  <a:solidFill>
                    <a:srgbClr val="0070C0"/>
                  </a:solidFill>
                  <a:latin typeface="Monaco" charset="0"/>
                  <a:ea typeface="Monaco" charset="0"/>
                  <a:cs typeface="Monaco" charset="0"/>
                </a:rPr>
                <a:t>data_frame</a:t>
              </a:r>
              <a:r>
                <a:rPr lang="en-US" sz="2800" dirty="0">
                  <a:solidFill>
                    <a:srgbClr val="0070C0"/>
                  </a:solidFill>
                  <a:latin typeface="Monaco" charset="0"/>
                  <a:ea typeface="Monaco" charset="0"/>
                  <a:cs typeface="Monaco" charset="0"/>
                </a:rPr>
                <a:t> </a:t>
              </a:r>
              <a:r>
                <a:rPr lang="en-US" sz="2800" dirty="0">
                  <a:latin typeface="Monaco" charset="0"/>
                  <a:ea typeface="Monaco" charset="0"/>
                  <a:cs typeface="Monaco" charset="0"/>
                </a:rPr>
                <a:t>&lt;- </a:t>
              </a:r>
              <a:r>
                <a:rPr lang="en-US" sz="2800" b="1" dirty="0" err="1">
                  <a:latin typeface="Monaco" charset="0"/>
                  <a:ea typeface="Monaco" charset="0"/>
                  <a:cs typeface="Monaco" charset="0"/>
                </a:rPr>
                <a:t>read_excel</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file_name.xlsx</a:t>
              </a:r>
              <a:r>
                <a:rPr lang="en-US" sz="2800" dirty="0">
                  <a:solidFill>
                    <a:srgbClr val="0070C0"/>
                  </a:solidFill>
                  <a:latin typeface="Monaco" charset="0"/>
                  <a:ea typeface="Monaco" charset="0"/>
                  <a:cs typeface="Monaco" charset="0"/>
                </a:rPr>
                <a:t>"</a:t>
              </a:r>
              <a:r>
                <a:rPr lang="en-US" sz="2800" dirty="0">
                  <a:latin typeface="Monaco" charset="0"/>
                  <a:ea typeface="Monaco" charset="0"/>
                  <a:cs typeface="Monaco" charset="0"/>
                </a:rPr>
                <a:t>)</a:t>
              </a:r>
            </a:p>
          </p:txBody>
        </p:sp>
      </p:grpSp>
      <p:sp>
        <p:nvSpPr>
          <p:cNvPr id="13" name="Rectangle 12"/>
          <p:cNvSpPr/>
          <p:nvPr/>
        </p:nvSpPr>
        <p:spPr>
          <a:xfrm>
            <a:off x="3929532" y="530779"/>
            <a:ext cx="4777077" cy="830997"/>
          </a:xfrm>
          <a:prstGeom prst="rect">
            <a:avLst/>
          </a:prstGeom>
        </p:spPr>
        <p:txBody>
          <a:bodyPr wrap="none">
            <a:spAutoFit/>
          </a:bodyPr>
          <a:lstStyle/>
          <a:p>
            <a:r>
              <a:rPr lang="en-US" sz="4800" dirty="0">
                <a:ea typeface="Monaco" charset="0"/>
                <a:cs typeface="Monaco" charset="0"/>
              </a:rPr>
              <a:t>Reading Excel files</a:t>
            </a:r>
            <a:endParaRPr lang="en-US" sz="4800" dirty="0"/>
          </a:p>
        </p:txBody>
      </p:sp>
      <p:grpSp>
        <p:nvGrpSpPr>
          <p:cNvPr id="21" name="Group 20"/>
          <p:cNvGrpSpPr/>
          <p:nvPr/>
        </p:nvGrpSpPr>
        <p:grpSpPr>
          <a:xfrm>
            <a:off x="1852153" y="5256560"/>
            <a:ext cx="7156955" cy="1679292"/>
            <a:chOff x="1919035" y="4333415"/>
            <a:chExt cx="7156955" cy="1679292"/>
          </a:xfrm>
        </p:grpSpPr>
        <p:grpSp>
          <p:nvGrpSpPr>
            <p:cNvPr id="20" name="Group 19"/>
            <p:cNvGrpSpPr/>
            <p:nvPr/>
          </p:nvGrpSpPr>
          <p:grpSpPr>
            <a:xfrm>
              <a:off x="8064580" y="4722760"/>
              <a:ext cx="1011410" cy="1020522"/>
              <a:chOff x="8064580" y="4722760"/>
              <a:chExt cx="1011410" cy="1020522"/>
            </a:xfrm>
          </p:grpSpPr>
          <p:pic>
            <p:nvPicPr>
              <p:cNvPr id="14" name="Picture 13"/>
              <p:cNvPicPr>
                <a:picLocks noChangeAspect="1"/>
              </p:cNvPicPr>
              <p:nvPr/>
            </p:nvPicPr>
            <p:blipFill>
              <a:blip r:embed="rId3"/>
              <a:stretch>
                <a:fillRect/>
              </a:stretch>
            </p:blipFill>
            <p:spPr>
              <a:xfrm>
                <a:off x="8064580" y="4722760"/>
                <a:ext cx="1011410" cy="1020522"/>
              </a:xfrm>
              <a:prstGeom prst="rect">
                <a:avLst/>
              </a:prstGeom>
            </p:spPr>
          </p:pic>
          <p:sp>
            <p:nvSpPr>
              <p:cNvPr id="15" name="TextBox 14"/>
              <p:cNvSpPr txBox="1"/>
              <p:nvPr/>
            </p:nvSpPr>
            <p:spPr>
              <a:xfrm>
                <a:off x="8164983" y="4971411"/>
                <a:ext cx="834614" cy="523220"/>
              </a:xfrm>
              <a:prstGeom prst="rect">
                <a:avLst/>
              </a:prstGeom>
              <a:noFill/>
            </p:spPr>
            <p:txBody>
              <a:bodyPr wrap="square" rtlCol="0">
                <a:spAutoFit/>
              </a:bodyPr>
              <a:lstStyle/>
              <a:p>
                <a:pPr algn="ctr"/>
                <a:r>
                  <a:rPr lang="en-US" sz="2800" dirty="0">
                    <a:solidFill>
                      <a:schemeClr val="tx1">
                        <a:lumMod val="65000"/>
                        <a:lumOff val="35000"/>
                      </a:schemeClr>
                    </a:solidFill>
                  </a:rPr>
                  <a:t>xlsx</a:t>
                </a:r>
                <a:endParaRPr lang="en-US" sz="4000" dirty="0">
                  <a:solidFill>
                    <a:schemeClr val="tx1">
                      <a:lumMod val="65000"/>
                      <a:lumOff val="35000"/>
                    </a:schemeClr>
                  </a:solidFill>
                </a:endParaRPr>
              </a:p>
            </p:txBody>
          </p:sp>
        </p:grpSp>
        <p:pic>
          <p:nvPicPr>
            <p:cNvPr id="16" name="Picture 1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19035" y="4333415"/>
              <a:ext cx="2862828" cy="1679292"/>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a:ext>
              </a:extLst>
            </a:blip>
            <a:srcRect l="-14832" t="-12825"/>
            <a:stretch/>
          </p:blipFill>
          <p:spPr>
            <a:xfrm rot="16200000" flipV="1">
              <a:off x="6128664" y="3676983"/>
              <a:ext cx="851328" cy="3221309"/>
            </a:xfrm>
            <a:prstGeom prst="rect">
              <a:avLst/>
            </a:prstGeom>
          </p:spPr>
        </p:pic>
      </p:grpSp>
      <p:grpSp>
        <p:nvGrpSpPr>
          <p:cNvPr id="34" name="Group 33"/>
          <p:cNvGrpSpPr/>
          <p:nvPr/>
        </p:nvGrpSpPr>
        <p:grpSpPr>
          <a:xfrm>
            <a:off x="2109922" y="2638533"/>
            <a:ext cx="7561101" cy="1508107"/>
            <a:chOff x="2101853" y="1893260"/>
            <a:chExt cx="7561101" cy="1508107"/>
          </a:xfrm>
        </p:grpSpPr>
        <p:sp>
          <p:nvSpPr>
            <p:cNvPr id="35" name="Rounded Rectangular Callout 34"/>
            <p:cNvSpPr/>
            <p:nvPr/>
          </p:nvSpPr>
          <p:spPr>
            <a:xfrm>
              <a:off x="2101853" y="2029080"/>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TextBox 35"/>
            <p:cNvSpPr txBox="1"/>
            <p:nvPr/>
          </p:nvSpPr>
          <p:spPr>
            <a:xfrm>
              <a:off x="2101853" y="1893262"/>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data frame to read data into</a:t>
              </a:r>
            </a:p>
            <a:p>
              <a:pPr algn="ctr"/>
              <a:endParaRPr lang="en-US" dirty="0">
                <a:solidFill>
                  <a:schemeClr val="bg1"/>
                </a:solidFill>
              </a:endParaRPr>
            </a:p>
          </p:txBody>
        </p:sp>
        <p:sp>
          <p:nvSpPr>
            <p:cNvPr id="37" name="Rounded Rectangular Callout 36"/>
            <p:cNvSpPr/>
            <p:nvPr/>
          </p:nvSpPr>
          <p:spPr>
            <a:xfrm>
              <a:off x="7707086" y="2029080"/>
              <a:ext cx="1955868" cy="1246648"/>
            </a:xfrm>
            <a:prstGeom prst="wedgeRoundRectCallout">
              <a:avLst>
                <a:gd name="adj1" fmla="val -7610"/>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TextBox 37"/>
            <p:cNvSpPr txBox="1"/>
            <p:nvPr/>
          </p:nvSpPr>
          <p:spPr>
            <a:xfrm>
              <a:off x="7707086" y="1893260"/>
              <a:ext cx="195586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name of </a:t>
              </a:r>
            </a:p>
            <a:p>
              <a:pPr algn="ctr"/>
              <a:r>
                <a:rPr lang="en-US" sz="2800" dirty="0">
                  <a:solidFill>
                    <a:schemeClr val="bg1"/>
                  </a:solidFill>
                </a:rPr>
                <a:t>CSV file</a:t>
              </a:r>
            </a:p>
            <a:p>
              <a:pPr algn="ctr"/>
              <a:endParaRPr lang="en-US" dirty="0">
                <a:solidFill>
                  <a:schemeClr val="bg1"/>
                </a:solidFill>
              </a:endParaRPr>
            </a:p>
          </p:txBody>
        </p:sp>
      </p:grpSp>
      <p:sp>
        <p:nvSpPr>
          <p:cNvPr id="2" name="Rectangle 1">
            <a:extLst>
              <a:ext uri="{FF2B5EF4-FFF2-40B4-BE49-F238E27FC236}">
                <a16:creationId xmlns:a16="http://schemas.microsoft.com/office/drawing/2014/main" id="{547DA6CC-6F0B-D443-ADEB-B3F275BC74B0}"/>
              </a:ext>
            </a:extLst>
          </p:cNvPr>
          <p:cNvSpPr/>
          <p:nvPr/>
        </p:nvSpPr>
        <p:spPr>
          <a:xfrm>
            <a:off x="2109922" y="5105551"/>
            <a:ext cx="2365216" cy="369332"/>
          </a:xfrm>
          <a:prstGeom prst="rect">
            <a:avLst/>
          </a:prstGeom>
        </p:spPr>
        <p:txBody>
          <a:bodyPr wrap="square">
            <a:spAutoFit/>
          </a:bodyPr>
          <a:lstStyle/>
          <a:p>
            <a:pPr algn="ctr"/>
            <a:r>
              <a:rPr lang="en-US" dirty="0" err="1">
                <a:solidFill>
                  <a:srgbClr val="0070C0"/>
                </a:solidFill>
                <a:latin typeface="Monaco" charset="0"/>
              </a:rPr>
              <a:t>data_frame</a:t>
            </a:r>
            <a:endParaRPr lang="en-US" dirty="0"/>
          </a:p>
        </p:txBody>
      </p:sp>
      <p:sp>
        <p:nvSpPr>
          <p:cNvPr id="3" name="Rectangle 2">
            <a:extLst>
              <a:ext uri="{FF2B5EF4-FFF2-40B4-BE49-F238E27FC236}">
                <a16:creationId xmlns:a16="http://schemas.microsoft.com/office/drawing/2014/main" id="{053F46B6-D1E8-3F43-BD69-19558C2E937E}"/>
              </a:ext>
            </a:extLst>
          </p:cNvPr>
          <p:cNvSpPr/>
          <p:nvPr/>
        </p:nvSpPr>
        <p:spPr>
          <a:xfrm>
            <a:off x="7224287" y="5071894"/>
            <a:ext cx="2114681" cy="369332"/>
          </a:xfrm>
          <a:prstGeom prst="rect">
            <a:avLst/>
          </a:prstGeom>
        </p:spPr>
        <p:txBody>
          <a:bodyPr wrap="none">
            <a:spAutoFit/>
          </a:bodyPr>
          <a:lstStyle/>
          <a:p>
            <a:r>
              <a:rPr lang="en-US" dirty="0" err="1">
                <a:solidFill>
                  <a:srgbClr val="0070C0"/>
                </a:solidFill>
                <a:latin typeface="Monaco" charset="0"/>
              </a:rPr>
              <a:t>file_name.xlsx</a:t>
            </a:r>
            <a:endParaRPr lang="en-US" dirty="0"/>
          </a:p>
        </p:txBody>
      </p:sp>
      <p:grpSp>
        <p:nvGrpSpPr>
          <p:cNvPr id="23" name="Group 22">
            <a:extLst>
              <a:ext uri="{FF2B5EF4-FFF2-40B4-BE49-F238E27FC236}">
                <a16:creationId xmlns:a16="http://schemas.microsoft.com/office/drawing/2014/main" id="{49752D1E-419C-454D-A0FE-8ABDA067BCC3}"/>
              </a:ext>
            </a:extLst>
          </p:cNvPr>
          <p:cNvGrpSpPr/>
          <p:nvPr/>
        </p:nvGrpSpPr>
        <p:grpSpPr>
          <a:xfrm>
            <a:off x="5318372" y="1680620"/>
            <a:ext cx="3811830" cy="655320"/>
            <a:chOff x="2080825" y="3162925"/>
            <a:chExt cx="8240130" cy="655320"/>
          </a:xfrm>
        </p:grpSpPr>
        <p:sp>
          <p:nvSpPr>
            <p:cNvPr id="24" name="Rectangle 23">
              <a:extLst>
                <a:ext uri="{FF2B5EF4-FFF2-40B4-BE49-F238E27FC236}">
                  <a16:creationId xmlns:a16="http://schemas.microsoft.com/office/drawing/2014/main" id="{B962737A-56AC-C744-8606-315B6911D2C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B25A68FA-59CC-0D45-98F0-AC0DA42E6F3D}"/>
                </a:ext>
              </a:extLst>
            </p:cNvPr>
            <p:cNvSpPr txBox="1"/>
            <p:nvPr/>
          </p:nvSpPr>
          <p:spPr>
            <a:xfrm>
              <a:off x="2230953" y="3235065"/>
              <a:ext cx="8090002" cy="523220"/>
            </a:xfrm>
            <a:prstGeom prst="rect">
              <a:avLst/>
            </a:prstGeom>
            <a:noFill/>
          </p:spPr>
          <p:txBody>
            <a:bodyPr wrap="square" rtlCol="0">
              <a:spAutoFit/>
            </a:bodyPr>
            <a:lstStyle/>
            <a:p>
              <a:r>
                <a:rPr lang="en-US" sz="2800" dirty="0">
                  <a:latin typeface="Monaco" charset="0"/>
                  <a:ea typeface="Monaco" charset="0"/>
                  <a:cs typeface="Monaco" charset="0"/>
                </a:rPr>
                <a:t>library(</a:t>
              </a:r>
              <a:r>
                <a:rPr lang="en-US" sz="2800" dirty="0" err="1">
                  <a:latin typeface="Monaco" charset="0"/>
                  <a:ea typeface="Monaco" charset="0"/>
                  <a:cs typeface="Monaco" charset="0"/>
                </a:rPr>
                <a:t>readxl</a:t>
              </a:r>
              <a:r>
                <a:rPr lang="en-US" sz="2800" dirty="0">
                  <a:latin typeface="Monaco" charset="0"/>
                  <a:ea typeface="Monaco" charset="0"/>
                  <a:cs typeface="Monaco" charset="0"/>
                </a:rPr>
                <a:t>)</a:t>
              </a:r>
            </a:p>
          </p:txBody>
        </p:sp>
      </p:grpSp>
      <p:sp>
        <p:nvSpPr>
          <p:cNvPr id="5" name="TextBox 4">
            <a:extLst>
              <a:ext uri="{FF2B5EF4-FFF2-40B4-BE49-F238E27FC236}">
                <a16:creationId xmlns:a16="http://schemas.microsoft.com/office/drawing/2014/main" id="{8D8C91B5-D7E9-7E4F-A7E2-747C098AD54B}"/>
              </a:ext>
            </a:extLst>
          </p:cNvPr>
          <p:cNvSpPr txBox="1"/>
          <p:nvPr/>
        </p:nvSpPr>
        <p:spPr>
          <a:xfrm>
            <a:off x="2056603" y="1643936"/>
            <a:ext cx="3635829" cy="646331"/>
          </a:xfrm>
          <a:prstGeom prst="rect">
            <a:avLst/>
          </a:prstGeom>
          <a:noFill/>
        </p:spPr>
        <p:txBody>
          <a:bodyPr wrap="square" rtlCol="0">
            <a:spAutoFit/>
          </a:bodyPr>
          <a:lstStyle/>
          <a:p>
            <a:r>
              <a:rPr lang="en-US" sz="3600" dirty="0"/>
              <a:t>Load package</a:t>
            </a:r>
          </a:p>
        </p:txBody>
      </p:sp>
    </p:spTree>
    <p:extLst>
      <p:ext uri="{BB962C8B-B14F-4D97-AF65-F5344CB8AC3E}">
        <p14:creationId xmlns:p14="http://schemas.microsoft.com/office/powerpoint/2010/main" val="2255607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A74E57-4202-A146-B7B1-84A300EC4618}"/>
              </a:ext>
            </a:extLst>
          </p:cNvPr>
          <p:cNvSpPr/>
          <p:nvPr/>
        </p:nvSpPr>
        <p:spPr>
          <a:xfrm>
            <a:off x="8539913" y="6335877"/>
            <a:ext cx="3407087" cy="369332"/>
          </a:xfrm>
          <a:prstGeom prst="rect">
            <a:avLst/>
          </a:prstGeom>
        </p:spPr>
        <p:txBody>
          <a:bodyPr wrap="none">
            <a:spAutoFit/>
          </a:bodyPr>
          <a:lstStyle/>
          <a:p>
            <a:r>
              <a:rPr lang="en-US" dirty="0">
                <a:hlinkClick r:id="rId3"/>
              </a:rPr>
              <a:t>https://db.rstudio.com/databases/</a:t>
            </a:r>
            <a:endParaRPr lang="en-US" dirty="0"/>
          </a:p>
        </p:txBody>
      </p:sp>
      <p:grpSp>
        <p:nvGrpSpPr>
          <p:cNvPr id="7" name="Group 6">
            <a:extLst>
              <a:ext uri="{FF2B5EF4-FFF2-40B4-BE49-F238E27FC236}">
                <a16:creationId xmlns:a16="http://schemas.microsoft.com/office/drawing/2014/main" id="{2ABF701A-FEB4-AE4D-8F54-D1190D87AB30}"/>
              </a:ext>
            </a:extLst>
          </p:cNvPr>
          <p:cNvGrpSpPr/>
          <p:nvPr/>
        </p:nvGrpSpPr>
        <p:grpSpPr>
          <a:xfrm>
            <a:off x="393575" y="2028012"/>
            <a:ext cx="11404850" cy="3413050"/>
            <a:chOff x="1168437" y="1658680"/>
            <a:chExt cx="7034778" cy="2105249"/>
          </a:xfrm>
        </p:grpSpPr>
        <p:pic>
          <p:nvPicPr>
            <p:cNvPr id="2" name="Picture 1">
              <a:extLst>
                <a:ext uri="{FF2B5EF4-FFF2-40B4-BE49-F238E27FC236}">
                  <a16:creationId xmlns:a16="http://schemas.microsoft.com/office/drawing/2014/main" id="{97F9BF1C-D001-EA4D-B19A-3B61C6F475E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68437" y="1658681"/>
              <a:ext cx="2523460" cy="2105248"/>
            </a:xfrm>
            <a:prstGeom prst="rect">
              <a:avLst/>
            </a:prstGeom>
          </p:spPr>
        </p:pic>
        <p:pic>
          <p:nvPicPr>
            <p:cNvPr id="5" name="Picture 4">
              <a:extLst>
                <a:ext uri="{FF2B5EF4-FFF2-40B4-BE49-F238E27FC236}">
                  <a16:creationId xmlns:a16="http://schemas.microsoft.com/office/drawing/2014/main" id="{6A0A7B62-D8EE-F24F-B06E-D7B678E733AE}"/>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333719" y="1658681"/>
              <a:ext cx="2523460" cy="2105247"/>
            </a:xfrm>
            <a:prstGeom prst="rect">
              <a:avLst/>
            </a:prstGeom>
          </p:spPr>
        </p:pic>
        <p:pic>
          <p:nvPicPr>
            <p:cNvPr id="6" name="Picture 5">
              <a:extLst>
                <a:ext uri="{FF2B5EF4-FFF2-40B4-BE49-F238E27FC236}">
                  <a16:creationId xmlns:a16="http://schemas.microsoft.com/office/drawing/2014/main" id="{3120B4C4-5AC7-EC4A-AD95-7A847E0BD6E9}"/>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9755" y="1658680"/>
              <a:ext cx="2523460" cy="1892595"/>
            </a:xfrm>
            <a:prstGeom prst="rect">
              <a:avLst/>
            </a:prstGeom>
          </p:spPr>
        </p:pic>
      </p:grpSp>
      <p:sp>
        <p:nvSpPr>
          <p:cNvPr id="8" name="object 10">
            <a:extLst>
              <a:ext uri="{FF2B5EF4-FFF2-40B4-BE49-F238E27FC236}">
                <a16:creationId xmlns:a16="http://schemas.microsoft.com/office/drawing/2014/main" id="{923D3902-660F-3747-9CDE-E1DE8E22C3AA}"/>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Databases</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407308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782993"/>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Compare and contrast different data types (e.g., numerical, categorical, timestamp, logical) used in data analytics</a:t>
            </a:r>
          </a:p>
          <a:p>
            <a:pPr marL="342900" marR="0" lvl="0" indent="-342900" rtl="0">
              <a:lnSpc>
                <a:spcPct val="107000"/>
              </a:lnSpc>
              <a:spcBef>
                <a:spcPts val="0"/>
              </a:spcBef>
              <a:spcAft>
                <a:spcPts val="0"/>
              </a:spcAft>
              <a:buFont typeface="+mj-lt"/>
              <a:buAutoNum type="arabicPeriod"/>
            </a:pPr>
            <a:r>
              <a:rPr lang="en-US" sz="2800" kern="100" dirty="0">
                <a:effectLst/>
                <a:ea typeface="Calibri" panose="020F0502020204030204" pitchFamily="34" charset="0"/>
                <a:cs typeface="Arial" panose="020B0604020202020204" pitchFamily="34" charset="0"/>
              </a:rPr>
              <a:t>Conduct basic exploratory data analysis to evaluate data quality or assumptions and summarize using quantitative, qualitative, univariate, and multivariate methods</a:t>
            </a:r>
            <a:endParaRPr lang="en-US" sz="3200" dirty="0"/>
          </a:p>
          <a:p>
            <a:r>
              <a:rPr lang="en-US" sz="4000" dirty="0"/>
              <a:t>Lesson Objectives</a:t>
            </a:r>
          </a:p>
          <a:p>
            <a:pPr marL="514350" indent="-514350">
              <a:buAutoNum type="arabicPeriod"/>
            </a:pPr>
            <a:r>
              <a:rPr lang="en-US" sz="2800" dirty="0"/>
              <a:t>Use a function to perform an operation on data</a:t>
            </a:r>
          </a:p>
          <a:p>
            <a:pPr marL="514350" indent="-514350">
              <a:buAutoNum type="arabicPeriod"/>
            </a:pPr>
            <a:r>
              <a:rPr lang="en-US" sz="2800" dirty="0"/>
              <a:t>Define and create objects in the environment</a:t>
            </a:r>
          </a:p>
          <a:p>
            <a:pPr marL="514350" indent="-514350">
              <a:buAutoNum type="arabicPeriod"/>
            </a:pPr>
            <a:r>
              <a:rPr lang="en-US" sz="2800" dirty="0"/>
              <a:t>Install and load packages</a:t>
            </a:r>
          </a:p>
          <a:p>
            <a:pPr marL="514350" indent="-514350">
              <a:buAutoNum type="arabicPeriod"/>
            </a:pPr>
            <a:r>
              <a:rPr lang="en-US" sz="2800" dirty="0"/>
              <a:t>Import data from a file into the R environment</a:t>
            </a:r>
          </a:p>
          <a:p>
            <a:pPr marL="514350" indent="-514350">
              <a:buAutoNum type="arabicPeriod"/>
            </a:pPr>
            <a:r>
              <a:rPr lang="en-US" sz="2800" dirty="0"/>
              <a:t>Inspect the contents of a </a:t>
            </a:r>
            <a:r>
              <a:rPr lang="en-US" sz="2800" dirty="0" err="1"/>
              <a:t>dataframe</a:t>
            </a:r>
            <a:endParaRPr lang="en-US" sz="2800" dirty="0"/>
          </a:p>
        </p:txBody>
      </p:sp>
    </p:spTree>
    <p:extLst>
      <p:ext uri="{BB962C8B-B14F-4D97-AF65-F5344CB8AC3E}">
        <p14:creationId xmlns:p14="http://schemas.microsoft.com/office/powerpoint/2010/main" val="4101175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B572-D390-7147-824F-E332E4274E2B}"/>
              </a:ext>
            </a:extLst>
          </p:cNvPr>
          <p:cNvSpPr>
            <a:spLocks noGrp="1"/>
          </p:cNvSpPr>
          <p:nvPr>
            <p:ph type="title"/>
          </p:nvPr>
        </p:nvSpPr>
        <p:spPr/>
        <p:txBody>
          <a:bodyPr/>
          <a:lstStyle/>
          <a:p>
            <a:r>
              <a:rPr lang="en-US" dirty="0"/>
              <a:t>Don’t forget those math rules</a:t>
            </a:r>
          </a:p>
        </p:txBody>
      </p:sp>
      <p:pic>
        <p:nvPicPr>
          <p:cNvPr id="4" name="Picture 3">
            <a:extLst>
              <a:ext uri="{FF2B5EF4-FFF2-40B4-BE49-F238E27FC236}">
                <a16:creationId xmlns:a16="http://schemas.microsoft.com/office/drawing/2014/main" id="{AD484E47-6236-AA41-9679-982FD318C41E}"/>
              </a:ext>
            </a:extLst>
          </p:cNvPr>
          <p:cNvPicPr>
            <a:picLocks noChangeAspect="1"/>
          </p:cNvPicPr>
          <p:nvPr/>
        </p:nvPicPr>
        <p:blipFill>
          <a:blip r:embed="rId2"/>
          <a:stretch>
            <a:fillRect/>
          </a:stretch>
        </p:blipFill>
        <p:spPr>
          <a:xfrm>
            <a:off x="3255264" y="2084832"/>
            <a:ext cx="5257800" cy="4406900"/>
          </a:xfrm>
          <a:prstGeom prst="rect">
            <a:avLst/>
          </a:prstGeom>
        </p:spPr>
      </p:pic>
    </p:spTree>
    <p:extLst>
      <p:ext uri="{BB962C8B-B14F-4D97-AF65-F5344CB8AC3E}">
        <p14:creationId xmlns:p14="http://schemas.microsoft.com/office/powerpoint/2010/main" val="2128161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p:txBody>
      </p:sp>
      <p:grpSp>
        <p:nvGrpSpPr>
          <p:cNvPr id="9" name="Group 8">
            <a:extLst>
              <a:ext uri="{FF2B5EF4-FFF2-40B4-BE49-F238E27FC236}">
                <a16:creationId xmlns:a16="http://schemas.microsoft.com/office/drawing/2014/main" id="{35C887FB-8F35-DC44-95CD-5059EB25E786}"/>
              </a:ext>
            </a:extLst>
          </p:cNvPr>
          <p:cNvGrpSpPr/>
          <p:nvPr/>
        </p:nvGrpSpPr>
        <p:grpSpPr>
          <a:xfrm>
            <a:off x="6684578" y="5029434"/>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84579" y="3429000"/>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329807" y="3428997"/>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pic>
        <p:nvPicPr>
          <p:cNvPr id="20" name="Picture 19">
            <a:extLst>
              <a:ext uri="{FF2B5EF4-FFF2-40B4-BE49-F238E27FC236}">
                <a16:creationId xmlns:a16="http://schemas.microsoft.com/office/drawing/2014/main" id="{F79953C6-31C3-D24D-8A71-B851A05F4AC2}"/>
              </a:ext>
            </a:extLst>
          </p:cNvPr>
          <p:cNvPicPr>
            <a:picLocks noChangeAspect="1"/>
          </p:cNvPicPr>
          <p:nvPr/>
        </p:nvPicPr>
        <p:blipFill>
          <a:blip r:embed="rId3"/>
          <a:stretch>
            <a:fillRect/>
          </a:stretch>
        </p:blipFill>
        <p:spPr>
          <a:xfrm>
            <a:off x="1752600" y="3610647"/>
            <a:ext cx="3581400" cy="2336800"/>
          </a:xfrm>
          <a:prstGeom prst="rect">
            <a:avLst/>
          </a:prstGeom>
        </p:spPr>
      </p:pic>
    </p:spTree>
    <p:extLst>
      <p:ext uri="{BB962C8B-B14F-4D97-AF65-F5344CB8AC3E}">
        <p14:creationId xmlns:p14="http://schemas.microsoft.com/office/powerpoint/2010/main" val="3974756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084832"/>
            <a:ext cx="9948672" cy="42245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AA344CEA-018E-F444-8E1A-EF25F2B56E4A}"/>
              </a:ext>
            </a:extLst>
          </p:cNvPr>
          <p:cNvPicPr>
            <a:picLocks noChangeAspect="1"/>
          </p:cNvPicPr>
          <p:nvPr/>
        </p:nvPicPr>
        <p:blipFill>
          <a:blip r:embed="rId3"/>
          <a:stretch>
            <a:fillRect/>
          </a:stretch>
        </p:blipFill>
        <p:spPr>
          <a:xfrm>
            <a:off x="1604264" y="4332024"/>
            <a:ext cx="8788400" cy="2413000"/>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container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28370</TotalTime>
  <Words>4896</Words>
  <Application>Microsoft Macintosh PowerPoint</Application>
  <PresentationFormat>Widescreen</PresentationFormat>
  <Paragraphs>484</Paragraphs>
  <Slides>54</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Monaco</vt:lpstr>
      <vt:lpstr>Tw Cen MT</vt:lpstr>
      <vt:lpstr>Tw Cen MT Condensed</vt:lpstr>
      <vt:lpstr>Wingdings 3</vt:lpstr>
      <vt:lpstr>Integral</vt:lpstr>
      <vt:lpstr>Coding Basics and Importing Data</vt:lpstr>
      <vt:lpstr>PowerPoint Presentation</vt:lpstr>
      <vt:lpstr>The Basics of Coding </vt:lpstr>
      <vt:lpstr>The Basics of Coding:  Calculation</vt:lpstr>
      <vt:lpstr>Common arithmetic operations</vt:lpstr>
      <vt:lpstr>Don’t forget those math rules</vt:lpstr>
      <vt:lpstr>The Basics of Coding:  Functions</vt:lpstr>
      <vt:lpstr>Putting Functions to Work</vt:lpstr>
      <vt:lpstr>The Basics of Coding:  Objects</vt:lpstr>
      <vt:lpstr>Checking the contents of an object</vt:lpstr>
      <vt:lpstr>Bending objects to your will</vt:lpstr>
      <vt:lpstr>Your Turn #1 </vt:lpstr>
      <vt:lpstr>Common functions: combine values into a vector</vt:lpstr>
      <vt:lpstr>Common functions: simple statistics</vt:lpstr>
      <vt:lpstr>How do I find out more about functions?</vt:lpstr>
      <vt:lpstr>Importing Data</vt:lpstr>
      <vt:lpstr>PowerPoint Presentation</vt:lpstr>
      <vt:lpstr>PowerPoint Presentation</vt:lpstr>
      <vt:lpstr>PowerPoint Presentation</vt:lpstr>
      <vt:lpstr>PowerPoint Presentation</vt:lpstr>
      <vt:lpstr>Your Turn #2</vt:lpstr>
      <vt:lpstr>Dataframes:  Beyond the Vector</vt:lpstr>
      <vt:lpstr>PowerPoint Presentation</vt:lpstr>
      <vt:lpstr>PowerPoint Presentation</vt:lpstr>
      <vt:lpstr>PowerPoint Presentation</vt:lpstr>
      <vt:lpstr>PowerPoint Presentation</vt:lpstr>
      <vt:lpstr>PowerPoint Presentation</vt:lpstr>
      <vt:lpstr>PowerPoint Presentation</vt:lpstr>
      <vt:lpstr>Your Turn #3</vt:lpstr>
      <vt:lpstr>Best Practice: Data Analysis Should be Separated from Raw Data</vt:lpstr>
      <vt:lpstr>How do you separate your analysis from raw data?</vt:lpstr>
      <vt:lpstr>Best Practice: Always Inspect your Raw Data</vt:lpstr>
      <vt:lpstr>Your Turn #4</vt:lpstr>
      <vt:lpstr>PowerPoint Presentation</vt:lpstr>
      <vt:lpstr>PowerPoint Presentation</vt:lpstr>
      <vt:lpstr>Best Practice: Always Inspect your Raw Data</vt:lpstr>
      <vt:lpstr>Data Types</vt:lpstr>
      <vt:lpstr>Computers Think about Data Differently </vt:lpstr>
      <vt:lpstr>Some special data types are linked to specific behavior</vt:lpstr>
      <vt:lpstr>Display and calculation behavior depends on the data type of a variable</vt:lpstr>
      <vt:lpstr>Which variables should be converted to a different data type?</vt:lpstr>
      <vt:lpstr>Your Turn #4</vt:lpstr>
      <vt:lpstr>Exporting Data</vt:lpstr>
      <vt:lpstr>PowerPoint Presentation</vt:lpstr>
      <vt:lpstr>Your Turn #5</vt:lpstr>
      <vt:lpstr>Separating your analysis from raw data</vt:lpstr>
      <vt:lpstr>Should you save intermediate versions of your analysis?</vt:lpstr>
      <vt:lpstr>PowerPoint Presentation</vt:lpstr>
      <vt:lpstr>What else?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668</cp:revision>
  <cp:lastPrinted>2019-02-19T22:36:37Z</cp:lastPrinted>
  <dcterms:created xsi:type="dcterms:W3CDTF">2018-02-01T22:00:01Z</dcterms:created>
  <dcterms:modified xsi:type="dcterms:W3CDTF">2023-06-30T22:52:54Z</dcterms:modified>
</cp:coreProperties>
</file>